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45" r:id="rId2"/>
    <p:sldId id="446" r:id="rId3"/>
    <p:sldId id="447" r:id="rId4"/>
    <p:sldId id="434" r:id="rId5"/>
    <p:sldId id="453" r:id="rId6"/>
    <p:sldId id="449" r:id="rId7"/>
    <p:sldId id="389" r:id="rId8"/>
    <p:sldId id="422" r:id="rId9"/>
    <p:sldId id="267" r:id="rId10"/>
    <p:sldId id="456" r:id="rId11"/>
    <p:sldId id="454" r:id="rId12"/>
    <p:sldId id="451" r:id="rId13"/>
    <p:sldId id="450" r:id="rId14"/>
    <p:sldId id="329" r:id="rId15"/>
    <p:sldId id="278" r:id="rId16"/>
    <p:sldId id="4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Dereze" initials="AD" lastIdx="1" clrIdx="0">
    <p:extLst>
      <p:ext uri="{19B8F6BF-5375-455C-9EA6-DF929625EA0E}">
        <p15:presenceInfo xmlns:p15="http://schemas.microsoft.com/office/powerpoint/2012/main" userId="789d54fedfa5f5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3B6"/>
    <a:srgbClr val="FFFFFF"/>
    <a:srgbClr val="B7E1D6"/>
    <a:srgbClr val="E4E4E4"/>
    <a:srgbClr val="F7E3D8"/>
    <a:srgbClr val="F6E2D8"/>
    <a:srgbClr val="3B3A57"/>
    <a:srgbClr val="68687E"/>
    <a:srgbClr val="B68D44"/>
    <a:srgbClr val="DC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795" autoAdjust="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8A12E4F-53BC-4071-BA84-83644AE62983}" emma:medium="tactile" emma:mode="ink">
          <msink:context xmlns:msink="http://schemas.microsoft.com/ink/2010/main" type="writingRegion" rotatedBoundingBox="5412,3438 5455,3438 5455,3462 5412,3462"/>
        </emma:interpretation>
      </emma:emma>
    </inkml:annotationXML>
    <inkml:traceGroup>
      <inkml:annotationXML>
        <emma:emma xmlns:emma="http://www.w3.org/2003/04/emma" version="1.0">
          <emma:interpretation id="{ABA279C7-DE9C-4AE9-8A73-C1F5F89EAEA2}" emma:medium="tactile" emma:mode="ink">
            <msink:context xmlns:msink="http://schemas.microsoft.com/ink/2010/main" type="paragraph" rotatedBoundingBox="5412,3438 5455,3438 5455,3462 5412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15C22F-C8F9-4CB1-94CA-27EA1F78DCFB}" emma:medium="tactile" emma:mode="ink">
              <msink:context xmlns:msink="http://schemas.microsoft.com/ink/2010/main" type="line" rotatedBoundingBox="5412,3438 5455,3438 5455,3462 5412,3462"/>
            </emma:interpretation>
          </emma:emma>
        </inkml:annotationXML>
        <inkml:traceGroup>
          <inkml:annotationXML>
            <emma:emma xmlns:emma="http://www.w3.org/2003/04/emma" version="1.0">
              <emma:interpretation id="{2E064EA2-AB13-4303-8C65-FD12A79DDFE6}" emma:medium="tactile" emma:mode="ink">
                <msink:context xmlns:msink="http://schemas.microsoft.com/ink/2010/main" type="inkWord" rotatedBoundingBox="5412,3438 5455,3438 5455,3462 5412,3462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0 0 254 0,'0'0'5'16,"0"0"-2"-16,0 0-3 0,0 0 2 16,0 0-1-16,0 0-1 15,0 24 0-15,25-24-3 16,-17 0-25-16,2 0-112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DD17247-9192-47B4-8D24-41E4FB8CAD44}" emma:medium="tactile" emma:mode="ink">
          <msink:context xmlns:msink="http://schemas.microsoft.com/ink/2010/main" type="writingRegion" rotatedBoundingBox="13498,7175 13513,7175 13513,7190 13498,7190"/>
        </emma:interpretation>
      </emma:emma>
    </inkml:annotationXML>
    <inkml:traceGroup>
      <inkml:annotationXML>
        <emma:emma xmlns:emma="http://www.w3.org/2003/04/emma" version="1.0">
          <emma:interpretation id="{64A171CF-54D9-4DDF-879D-B340F8D1042D}" emma:medium="tactile" emma:mode="ink">
            <msink:context xmlns:msink="http://schemas.microsoft.com/ink/2010/main" type="paragraph" rotatedBoundingBox="13498,7175 13513,7175 13513,7190 13498,7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8C875-F8C8-4EAC-B3D7-DC98D66C31D2}" emma:medium="tactile" emma:mode="ink">
              <msink:context xmlns:msink="http://schemas.microsoft.com/ink/2010/main" type="line" rotatedBoundingBox="13498,7175 13513,7175 13513,7190 13498,7190"/>
            </emma:interpretation>
          </emma:emma>
        </inkml:annotationXML>
        <inkml:traceGroup>
          <inkml:annotationXML>
            <emma:emma xmlns:emma="http://www.w3.org/2003/04/emma" version="1.0">
              <emma:interpretation id="{F5D36246-0146-4DE2-8210-D1E834FE8E73}" emma:medium="tactile" emma:mode="ink">
                <msink:context xmlns:msink="http://schemas.microsoft.com/ink/2010/main" type="inkWord" rotatedBoundingBox="13498,7175 13513,7175 13513,7190 13498,719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 85 0,'0'0'0'0,"0"0"-25"16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7629" y="1184415"/>
            <a:ext cx="6596742" cy="1897743"/>
          </a:xfrm>
        </p:spPr>
        <p:txBody>
          <a:bodyPr>
            <a:normAutofit fontScale="90000"/>
          </a:bodyPr>
          <a:lstStyle/>
          <a:p>
            <a:r>
              <a:rPr lang="en-US" sz="6500" dirty="0">
                <a:solidFill>
                  <a:schemeClr val="tx1"/>
                </a:solidFill>
              </a:rPr>
              <a:t>Soutenance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Semestrielle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br>
              <a:rPr lang="fr-FR" sz="2700" b="0" i="0" u="none" strike="noStrike" baseline="0" dirty="0">
                <a:solidFill>
                  <a:srgbClr val="000000"/>
                </a:solidFill>
                <a:latin typeface="Barlow Condensed ExtraLight" panose="00000306000000000000" pitchFamily="2" charset="0"/>
              </a:rPr>
            </a:br>
            <a:r>
              <a:rPr lang="fr-FR" sz="2700" b="0" i="0" u="none" strike="noStrike" baseline="0" dirty="0">
                <a:solidFill>
                  <a:srgbClr val="000000"/>
                </a:solidFill>
                <a:latin typeface="Barlow Condensed ExtraLight" panose="00000306000000000000" pitchFamily="2" charset="0"/>
              </a:rPr>
              <a:t> Maitre d’apprentissage : Monsieur FALCON Lionel </a:t>
            </a:r>
            <a:br>
              <a:rPr lang="fr-FR" sz="2700" b="0" i="0" u="none" strike="noStrike" baseline="0" dirty="0">
                <a:solidFill>
                  <a:srgbClr val="000000"/>
                </a:solidFill>
                <a:latin typeface="Barlow Condensed ExtraLight" panose="00000306000000000000" pitchFamily="2" charset="0"/>
              </a:rPr>
            </a:br>
            <a:r>
              <a:rPr lang="fr-FR" sz="2700" b="0" i="0" u="none" strike="noStrike" baseline="0" dirty="0">
                <a:solidFill>
                  <a:srgbClr val="000000"/>
                </a:solidFill>
                <a:latin typeface="Barlow Condensed ExtraLight" panose="00000306000000000000" pitchFamily="2" charset="0"/>
              </a:rPr>
              <a:t>Tuteur universitaire : Monsieur DELOT Thierry 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851A87-1D8F-4CA3-880A-C8673472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04" y="5720881"/>
            <a:ext cx="2990580" cy="9351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2FAFA6-C6DE-4C4E-95EF-51F13CF7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04" y="4537267"/>
            <a:ext cx="2906439" cy="11363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17BDB6-A026-4A12-93D1-E69B8B2E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724713"/>
            <a:ext cx="3938415" cy="1897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BEDA10-4936-4B7F-91FF-9211C5B8ADEC}"/>
              </a:ext>
            </a:extLst>
          </p:cNvPr>
          <p:cNvSpPr/>
          <p:nvPr/>
        </p:nvSpPr>
        <p:spPr>
          <a:xfrm>
            <a:off x="252248" y="307428"/>
            <a:ext cx="2829911" cy="2916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FE6106-F4F9-48F5-8667-A152ACB7D31D}"/>
              </a:ext>
            </a:extLst>
          </p:cNvPr>
          <p:cNvSpPr txBox="1"/>
          <p:nvPr/>
        </p:nvSpPr>
        <p:spPr>
          <a:xfrm>
            <a:off x="252248" y="15794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sz="1600" b="0" i="0" u="none" strike="noStrike" baseline="0" dirty="0">
              <a:solidFill>
                <a:srgbClr val="000000"/>
              </a:solidFill>
              <a:latin typeface="Barlow Condensed Medium" panose="00000606000000000000" pitchFamily="2" charset="0"/>
            </a:endParaRP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  <a:latin typeface="Barlow Condensed Medium" panose="00000606000000000000" pitchFamily="2" charset="0"/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  <a:latin typeface="Barlow Condensed Medium" panose="00000606000000000000" pitchFamily="2" charset="0"/>
              </a:rPr>
              <a:t>Dereze Alexandra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Barlow Condensed Medium" panose="00000606000000000000" pitchFamily="2" charset="0"/>
              </a:rPr>
              <a:t>– FISA3 Informatique </a:t>
            </a:r>
            <a:endParaRPr lang="fr-FR" dirty="0"/>
          </a:p>
        </p:txBody>
      </p: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1B62FA2E-5E3D-4195-9F1E-A11F1A173541}"/>
              </a:ext>
            </a:extLst>
          </p:cNvPr>
          <p:cNvCxnSpPr>
            <a:cxnSpLocks/>
          </p:cNvCxnSpPr>
          <p:nvPr/>
        </p:nvCxnSpPr>
        <p:spPr>
          <a:xfrm>
            <a:off x="4527330" y="3174483"/>
            <a:ext cx="31373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31D356F-E086-4338-99ED-D496EEDAF2E8}"/>
              </a:ext>
            </a:extLst>
          </p:cNvPr>
          <p:cNvSpPr txBox="1"/>
          <p:nvPr/>
        </p:nvSpPr>
        <p:spPr>
          <a:xfrm>
            <a:off x="0" y="26137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Barlow Condensed ExtraLight" panose="00000306000000000000" pitchFamily="2" charset="0"/>
              </a:rPr>
              <a:t>Mars 2021 – </a:t>
            </a:r>
            <a:r>
              <a:rPr lang="en-US" sz="1800" b="0" dirty="0" err="1">
                <a:solidFill>
                  <a:schemeClr val="tx1"/>
                </a:solidFill>
                <a:latin typeface="Barlow Condensed ExtraLight" panose="00000306000000000000" pitchFamily="2" charset="0"/>
              </a:rPr>
              <a:t>Juin</a:t>
            </a:r>
            <a:r>
              <a:rPr lang="en-US" sz="1800" b="0" dirty="0">
                <a:solidFill>
                  <a:schemeClr val="tx1"/>
                </a:solidFill>
                <a:latin typeface="Barlow Condensed ExtraLight" panose="00000306000000000000" pitchFamily="2" charset="0"/>
              </a:rPr>
              <a:t>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486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53" y="828562"/>
            <a:ext cx="5156054" cy="1347826"/>
          </a:xfrm>
        </p:spPr>
        <p:txBody>
          <a:bodyPr>
            <a:normAutofit fontScale="90000"/>
          </a:bodyPr>
          <a:lstStyle/>
          <a:p>
            <a:r>
              <a:rPr lang="en-US" dirty="0"/>
              <a:t>Le back-office pro de FamilyBOOK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756797" y="242503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45452" y="574621"/>
            <a:ext cx="4109974" cy="2641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100"/>
              </a:spcAft>
            </a:pPr>
            <a:r>
              <a:rPr lang="en-US" b="1" dirty="0"/>
              <a:t>Objectif/Interêts</a:t>
            </a: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r>
              <a:rPr lang="en-US" sz="1500" dirty="0"/>
              <a:t>Pour les </a:t>
            </a: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administrateurs d’établissements de santé </a:t>
            </a:r>
            <a:endParaRPr lang="en-US" sz="1500" dirty="0"/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r>
              <a:rPr lang="fr-FR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endre autonome les administrateurs sur leur organisation interne et leur flexibilité</a:t>
            </a: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r>
              <a:rPr lang="fr-FR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</a:t>
            </a:r>
            <a:r>
              <a:rPr lang="fr-F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érer l’ensemble des aidants dans leurs établissements et leurs seniors</a:t>
            </a:r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endParaRPr lang="en-US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0635B-30BE-4FA1-A42A-627A815B237B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72B3CC-A3BD-4F3C-9036-9EE81B8AAA4A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mes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missions</a:t>
            </a:r>
          </a:p>
        </p:txBody>
      </p:sp>
      <p:pic>
        <p:nvPicPr>
          <p:cNvPr id="14" name="Image 13" descr="Getting Started With Postman. Today, we are going to talk about an… | by  Dhara Patel | Medium">
            <a:extLst>
              <a:ext uri="{FF2B5EF4-FFF2-40B4-BE49-F238E27FC236}">
                <a16:creationId xmlns:a16="http://schemas.microsoft.com/office/drawing/2014/main" id="{9170E07A-0009-4014-A7F8-E9672F8873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" y="6111363"/>
            <a:ext cx="1529439" cy="54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MongoDB se met aux graphes">
            <a:extLst>
              <a:ext uri="{FF2B5EF4-FFF2-40B4-BE49-F238E27FC236}">
                <a16:creationId xmlns:a16="http://schemas.microsoft.com/office/drawing/2014/main" id="{E6120C8A-D944-4317-86D5-55BCEB9D3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23" y="6134725"/>
            <a:ext cx="1594485" cy="5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7B54E5-507A-4E2C-A23C-02D870014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7" y="2726978"/>
            <a:ext cx="4630980" cy="3105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1E34963-2141-4728-A8BC-9700913F65C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16566" y="3216370"/>
            <a:ext cx="4708501" cy="3121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Node.js — Wikipédia">
            <a:extLst>
              <a:ext uri="{FF2B5EF4-FFF2-40B4-BE49-F238E27FC236}">
                <a16:creationId xmlns:a16="http://schemas.microsoft.com/office/drawing/2014/main" id="{ACEC7F04-E529-4233-9871-C446D248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03" y="6213345"/>
            <a:ext cx="848125" cy="518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920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3E6C4-B475-40DD-804C-40ED4E761B91}"/>
              </a:ext>
            </a:extLst>
          </p:cNvPr>
          <p:cNvSpPr txBox="1">
            <a:spLocks/>
          </p:cNvSpPr>
          <p:nvPr/>
        </p:nvSpPr>
        <p:spPr>
          <a:xfrm>
            <a:off x="2586892" y="929551"/>
            <a:ext cx="7018216" cy="129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Rituels</a:t>
            </a:r>
            <a:br>
              <a:rPr lang="en-US" sz="3600" dirty="0"/>
            </a:br>
            <a:r>
              <a:rPr lang="en-US" sz="3600" dirty="0" err="1">
                <a:solidFill>
                  <a:schemeClr val="accent1"/>
                </a:solidFill>
              </a:rPr>
              <a:t>lors</a:t>
            </a:r>
            <a:r>
              <a:rPr lang="en-US" sz="3600" dirty="0">
                <a:solidFill>
                  <a:schemeClr val="accent1"/>
                </a:solidFill>
              </a:rPr>
              <a:t> d’un Sprint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87D092-E721-4EC4-AAC1-23548DA47921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CA73738-DFE3-4E85-AF64-A6B55EED13A7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mes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missions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838C24-DFEF-4B00-A8C4-D00C9951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2" y="2328176"/>
            <a:ext cx="9086738" cy="42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53E6C4-B475-40DD-804C-40ED4E761B91}"/>
              </a:ext>
            </a:extLst>
          </p:cNvPr>
          <p:cNvSpPr txBox="1">
            <a:spLocks/>
          </p:cNvSpPr>
          <p:nvPr/>
        </p:nvSpPr>
        <p:spPr>
          <a:xfrm>
            <a:off x="3604985" y="880586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Bonnes</a:t>
            </a:r>
            <a:r>
              <a:rPr lang="en-US" dirty="0"/>
              <a:t> pratiques</a:t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lors</a:t>
            </a:r>
            <a:r>
              <a:rPr lang="en-US" dirty="0">
                <a:solidFill>
                  <a:schemeClr val="accent1"/>
                </a:solidFill>
              </a:rPr>
              <a:t> d’un </a:t>
            </a:r>
            <a:r>
              <a:rPr lang="en-US" dirty="0" err="1">
                <a:solidFill>
                  <a:schemeClr val="accent1"/>
                </a:solidFill>
              </a:rPr>
              <a:t>projet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278AE469-0EF7-4129-97BE-78DD95803AA0}"/>
              </a:ext>
            </a:extLst>
          </p:cNvPr>
          <p:cNvSpPr/>
          <p:nvPr/>
        </p:nvSpPr>
        <p:spPr>
          <a:xfrm>
            <a:off x="207209" y="3484131"/>
            <a:ext cx="1059119" cy="10417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7">
            <a:extLst>
              <a:ext uri="{FF2B5EF4-FFF2-40B4-BE49-F238E27FC236}">
                <a16:creationId xmlns:a16="http://schemas.microsoft.com/office/drawing/2014/main" id="{7E0794E2-C8B1-4DB7-83F9-1BA897A89565}"/>
              </a:ext>
            </a:extLst>
          </p:cNvPr>
          <p:cNvSpPr/>
          <p:nvPr/>
        </p:nvSpPr>
        <p:spPr>
          <a:xfrm rot="5400000">
            <a:off x="581671" y="3786811"/>
            <a:ext cx="423528" cy="40857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D644018F-5676-467D-9F54-A2D815409F76}"/>
              </a:ext>
            </a:extLst>
          </p:cNvPr>
          <p:cNvSpPr/>
          <p:nvPr/>
        </p:nvSpPr>
        <p:spPr>
          <a:xfrm>
            <a:off x="10904294" y="3484131"/>
            <a:ext cx="1059119" cy="10417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B08B5-C6B1-411E-842C-9D1C9F2B0660}"/>
              </a:ext>
            </a:extLst>
          </p:cNvPr>
          <p:cNvSpPr/>
          <p:nvPr/>
        </p:nvSpPr>
        <p:spPr>
          <a:xfrm>
            <a:off x="11257380" y="3801332"/>
            <a:ext cx="348221" cy="357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0C4FEB-14E4-40C8-9800-2DBB2EBF8C23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1266328" y="4004993"/>
            <a:ext cx="9637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CDC20EA-08BF-4A60-909B-7CA7B53E31E0}"/>
              </a:ext>
            </a:extLst>
          </p:cNvPr>
          <p:cNvCxnSpPr>
            <a:cxnSpLocks/>
          </p:cNvCxnSpPr>
          <p:nvPr/>
        </p:nvCxnSpPr>
        <p:spPr>
          <a:xfrm flipV="1">
            <a:off x="3523958" y="4018889"/>
            <a:ext cx="0" cy="104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ECCD538-ADCE-407C-AF26-56F9B1A233CA}"/>
              </a:ext>
            </a:extLst>
          </p:cNvPr>
          <p:cNvCxnSpPr>
            <a:cxnSpLocks/>
          </p:cNvCxnSpPr>
          <p:nvPr/>
        </p:nvCxnSpPr>
        <p:spPr>
          <a:xfrm>
            <a:off x="2417699" y="3347762"/>
            <a:ext cx="1324" cy="65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4CB717F-CEA4-4B49-823B-D03F98B3BCE4}"/>
              </a:ext>
            </a:extLst>
          </p:cNvPr>
          <p:cNvCxnSpPr>
            <a:cxnSpLocks/>
          </p:cNvCxnSpPr>
          <p:nvPr/>
        </p:nvCxnSpPr>
        <p:spPr>
          <a:xfrm flipV="1">
            <a:off x="7950504" y="4018889"/>
            <a:ext cx="0" cy="104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CBA862B-87C5-4F9F-9D3E-848540C20966}"/>
              </a:ext>
            </a:extLst>
          </p:cNvPr>
          <p:cNvCxnSpPr>
            <a:cxnSpLocks/>
          </p:cNvCxnSpPr>
          <p:nvPr/>
        </p:nvCxnSpPr>
        <p:spPr>
          <a:xfrm flipV="1">
            <a:off x="9934931" y="4001467"/>
            <a:ext cx="0" cy="104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387D092-E721-4EC4-AAC1-23548DA47921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CA73738-DFE3-4E85-AF64-A6B55EED13A7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mes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missions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DD1C959-709C-4E40-99CB-36A61F3F2700}"/>
              </a:ext>
            </a:extLst>
          </p:cNvPr>
          <p:cNvCxnSpPr>
            <a:cxnSpLocks/>
          </p:cNvCxnSpPr>
          <p:nvPr/>
        </p:nvCxnSpPr>
        <p:spPr>
          <a:xfrm flipV="1">
            <a:off x="5868758" y="4018889"/>
            <a:ext cx="0" cy="104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40BD329-5C65-431F-A331-2D547F32C83D}"/>
              </a:ext>
            </a:extLst>
          </p:cNvPr>
          <p:cNvCxnSpPr>
            <a:cxnSpLocks/>
          </p:cNvCxnSpPr>
          <p:nvPr/>
        </p:nvCxnSpPr>
        <p:spPr>
          <a:xfrm>
            <a:off x="4688583" y="3339760"/>
            <a:ext cx="1324" cy="65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F0007A1-B263-4541-8CD2-ACB193AB4F0D}"/>
              </a:ext>
            </a:extLst>
          </p:cNvPr>
          <p:cNvCxnSpPr>
            <a:cxnSpLocks/>
          </p:cNvCxnSpPr>
          <p:nvPr/>
        </p:nvCxnSpPr>
        <p:spPr>
          <a:xfrm>
            <a:off x="6881888" y="3333868"/>
            <a:ext cx="1324" cy="65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9196928-776D-41C2-9C03-4A39091CBF06}"/>
              </a:ext>
            </a:extLst>
          </p:cNvPr>
          <p:cNvCxnSpPr>
            <a:cxnSpLocks/>
          </p:cNvCxnSpPr>
          <p:nvPr/>
        </p:nvCxnSpPr>
        <p:spPr>
          <a:xfrm>
            <a:off x="8920569" y="3344237"/>
            <a:ext cx="1324" cy="65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B5713E4-6FA2-438C-B04F-2DDB898F0971}"/>
              </a:ext>
            </a:extLst>
          </p:cNvPr>
          <p:cNvSpPr txBox="1"/>
          <p:nvPr/>
        </p:nvSpPr>
        <p:spPr>
          <a:xfrm rot="428694">
            <a:off x="1791527" y="2953847"/>
            <a:ext cx="1479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“IN PROGRESS”</a:t>
            </a:r>
            <a:endParaRPr lang="fr-FR" sz="1400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D0AF393-3715-4E20-9602-801B6825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9972">
            <a:off x="2079662" y="2512928"/>
            <a:ext cx="1088107" cy="36457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1F5848A-0683-4446-A984-0B67D900EB2D}"/>
              </a:ext>
            </a:extLst>
          </p:cNvPr>
          <p:cNvSpPr txBox="1"/>
          <p:nvPr/>
        </p:nvSpPr>
        <p:spPr>
          <a:xfrm rot="428694">
            <a:off x="2544600" y="5039567"/>
            <a:ext cx="2327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Création</a:t>
            </a:r>
            <a:r>
              <a:rPr lang="en-US" sz="1600" b="1" dirty="0"/>
              <a:t> </a:t>
            </a:r>
            <a:r>
              <a:rPr lang="en-US" sz="1600" b="1" dirty="0" err="1"/>
              <a:t>d’une</a:t>
            </a:r>
            <a:r>
              <a:rPr lang="en-US" sz="1600" b="1" dirty="0"/>
              <a:t> </a:t>
            </a:r>
            <a:r>
              <a:rPr lang="en-US" sz="1600" b="1" dirty="0" err="1"/>
              <a:t>branche</a:t>
            </a:r>
            <a:r>
              <a:rPr lang="en-US" sz="1600" b="1" dirty="0"/>
              <a:t> à </a:t>
            </a:r>
            <a:r>
              <a:rPr lang="en-US" sz="1600" b="1" dirty="0" err="1"/>
              <a:t>partir</a:t>
            </a:r>
            <a:r>
              <a:rPr lang="en-US" sz="1600" b="1" dirty="0"/>
              <a:t> de develop</a:t>
            </a:r>
            <a:endParaRPr lang="fr-FR" sz="1600" dirty="0"/>
          </a:p>
        </p:txBody>
      </p:sp>
      <p:pic>
        <p:nvPicPr>
          <p:cNvPr id="39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201C1940-AC94-4044-AF5F-E12B31359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 rot="398812">
            <a:off x="2555290" y="5608521"/>
            <a:ext cx="1702194" cy="51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Quel langage pour développer une application mobile ?">
            <a:extLst>
              <a:ext uri="{FF2B5EF4-FFF2-40B4-BE49-F238E27FC236}">
                <a16:creationId xmlns:a16="http://schemas.microsoft.com/office/drawing/2014/main" id="{221C0C4C-A5BF-492D-AE74-0064F41E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207" y="2489712"/>
            <a:ext cx="1176751" cy="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8475BB29-94C2-46AA-9FEF-426731E24A3D}"/>
              </a:ext>
            </a:extLst>
          </p:cNvPr>
          <p:cNvSpPr txBox="1"/>
          <p:nvPr/>
        </p:nvSpPr>
        <p:spPr>
          <a:xfrm rot="428694">
            <a:off x="5072116" y="5610102"/>
            <a:ext cx="1700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Création</a:t>
            </a:r>
            <a:r>
              <a:rPr lang="en-US" sz="1600" b="1" dirty="0"/>
              <a:t> </a:t>
            </a:r>
            <a:r>
              <a:rPr lang="en-US" sz="1600" b="1" dirty="0" err="1"/>
              <a:t>d’une</a:t>
            </a:r>
            <a:r>
              <a:rPr lang="en-US" sz="1600" b="1" dirty="0"/>
              <a:t> Merge Request</a:t>
            </a:r>
            <a:endParaRPr lang="fr-FR" sz="1600" dirty="0"/>
          </a:p>
        </p:txBody>
      </p:sp>
      <p:pic>
        <p:nvPicPr>
          <p:cNvPr id="42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41BCF217-EC1F-40A1-B0DE-1F496C51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 rot="398812">
            <a:off x="5066321" y="5122525"/>
            <a:ext cx="1702194" cy="51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0F7DE4C1-0DDD-40FD-903F-BDE632BE8F25}"/>
              </a:ext>
            </a:extLst>
          </p:cNvPr>
          <p:cNvSpPr txBox="1"/>
          <p:nvPr/>
        </p:nvSpPr>
        <p:spPr>
          <a:xfrm rot="791010">
            <a:off x="7230849" y="5657297"/>
            <a:ext cx="1308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“TO DEPLOY”</a:t>
            </a:r>
            <a:endParaRPr lang="fr-FR" sz="140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0E8AC715-E196-4EE2-A7CA-E1675023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1053">
            <a:off x="7426815" y="5263325"/>
            <a:ext cx="1088107" cy="364572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89CD518C-2099-4EEB-A228-453C7D7E0CF0}"/>
              </a:ext>
            </a:extLst>
          </p:cNvPr>
          <p:cNvSpPr txBox="1"/>
          <p:nvPr/>
        </p:nvSpPr>
        <p:spPr>
          <a:xfrm rot="428694">
            <a:off x="6052619" y="2175936"/>
            <a:ext cx="1899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Attente</a:t>
            </a:r>
            <a:r>
              <a:rPr lang="en-US" sz="1600" b="1" dirty="0"/>
              <a:t> d’approbation de la Merge Request</a:t>
            </a:r>
            <a:endParaRPr lang="fr-FR" sz="1600" dirty="0"/>
          </a:p>
        </p:txBody>
      </p:sp>
      <p:pic>
        <p:nvPicPr>
          <p:cNvPr id="46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BE469C10-BC02-4259-A750-AAE75B00C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 rot="398812">
            <a:off x="6021965" y="2992996"/>
            <a:ext cx="1702194" cy="51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52032310-CBA7-4213-9FBF-815034360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 rot="398812">
            <a:off x="8139872" y="2874388"/>
            <a:ext cx="1702194" cy="51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5217FB3-41D2-4119-8FE9-4128020E8313}"/>
              </a:ext>
            </a:extLst>
          </p:cNvPr>
          <p:cNvSpPr txBox="1"/>
          <p:nvPr/>
        </p:nvSpPr>
        <p:spPr>
          <a:xfrm rot="428694">
            <a:off x="8141062" y="2511166"/>
            <a:ext cx="2327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Fusion des branches</a:t>
            </a:r>
            <a:endParaRPr lang="fr-FR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C745FE5-F817-4DC1-B4C2-0766C9609859}"/>
              </a:ext>
            </a:extLst>
          </p:cNvPr>
          <p:cNvSpPr txBox="1"/>
          <p:nvPr/>
        </p:nvSpPr>
        <p:spPr>
          <a:xfrm rot="20342931">
            <a:off x="9334491" y="5128917"/>
            <a:ext cx="2057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“FOR THE PO”</a:t>
            </a:r>
            <a:endParaRPr lang="fr-FR" sz="140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EE105CA7-4201-431F-906A-37E1F918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19747">
            <a:off x="9620864" y="5549983"/>
            <a:ext cx="1088107" cy="3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8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186" y="757999"/>
            <a:ext cx="4408714" cy="1973943"/>
          </a:xfrm>
        </p:spPr>
        <p:txBody>
          <a:bodyPr anchor="t"/>
          <a:lstStyle/>
          <a:p>
            <a:r>
              <a:rPr lang="en-US" dirty="0"/>
              <a:t>Première période de mon alternance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1175657" y="254500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722543" y="3323520"/>
            <a:ext cx="4631256" cy="1784467"/>
            <a:chOff x="7331529" y="3875314"/>
            <a:chExt cx="3941064" cy="1872343"/>
          </a:xfrm>
        </p:grpSpPr>
        <p:sp>
          <p:nvSpPr>
            <p:cNvPr id="6" name="Rectangle 5"/>
            <p:cNvSpPr/>
            <p:nvPr/>
          </p:nvSpPr>
          <p:spPr>
            <a:xfrm>
              <a:off x="7331529" y="3875314"/>
              <a:ext cx="3941064" cy="18723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9735457" y="5105400"/>
              <a:ext cx="1338944" cy="3583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00" b="1" kern="1200">
                  <a:solidFill>
                    <a:schemeClr val="tx1"/>
                  </a:solidFill>
                  <a:latin typeface="Montserrat" panose="02000505000000020004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0" i="1" dirty="0">
                  <a:solidFill>
                    <a:schemeClr val="accent1"/>
                  </a:solidFill>
                </a:rPr>
                <a:t>—</a:t>
              </a:r>
              <a:r>
                <a:rPr lang="en-US" sz="2500" dirty="0">
                  <a:solidFill>
                    <a:schemeClr val="accent1"/>
                  </a:solidFill>
                </a:rPr>
                <a:t> 01.</a:t>
              </a:r>
            </a:p>
          </p:txBody>
        </p:sp>
        <p:sp>
          <p:nvSpPr>
            <p:cNvPr id="14" name="Title 12"/>
            <p:cNvSpPr txBox="1">
              <a:spLocks/>
            </p:cNvSpPr>
            <p:nvPr/>
          </p:nvSpPr>
          <p:spPr>
            <a:xfrm>
              <a:off x="7630886" y="4228263"/>
              <a:ext cx="3274786" cy="8771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00" b="1" kern="1200">
                  <a:solidFill>
                    <a:schemeClr val="tx1"/>
                  </a:solidFill>
                  <a:latin typeface="Montserrat" panose="02000505000000020004" pitchFamily="2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500"/>
                </a:spcAft>
              </a:pPr>
              <a:r>
                <a:rPr lang="en-US" sz="2600" dirty="0"/>
                <a:t>Point</a:t>
              </a:r>
            </a:p>
            <a:p>
              <a:pPr>
                <a:spcAft>
                  <a:spcPts val="500"/>
                </a:spcAft>
              </a:pPr>
              <a:r>
                <a:rPr lang="en-US" sz="2600" b="0" dirty="0" err="1"/>
                <a:t>Lors</a:t>
              </a:r>
              <a:r>
                <a:rPr lang="en-US" sz="2600" b="0" dirty="0"/>
                <a:t> du </a:t>
              </a:r>
              <a:r>
                <a:rPr lang="en-US" sz="2600" b="0" dirty="0" err="1"/>
                <a:t>télétravail</a:t>
              </a:r>
              <a:endParaRPr lang="en-US" sz="2600" dirty="0"/>
            </a:p>
          </p:txBody>
        </p:sp>
      </p:grpSp>
      <p:sp>
        <p:nvSpPr>
          <p:cNvPr id="10" name="Slide Number Placeholder 5"/>
          <p:cNvSpPr txBox="1">
            <a:spLocks/>
          </p:cNvSpPr>
          <p:nvPr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13</a:t>
            </a:fld>
            <a:endParaRPr lang="en-US" sz="1000" b="0" spc="600">
              <a:latin typeface="+mn-lt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84CCE11-F13D-4672-8B2D-786967F303FD}"/>
              </a:ext>
            </a:extLst>
          </p:cNvPr>
          <p:cNvSpPr txBox="1"/>
          <p:nvPr/>
        </p:nvSpPr>
        <p:spPr>
          <a:xfrm>
            <a:off x="1566934" y="2679609"/>
            <a:ext cx="167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+mj-lt"/>
              </a:rPr>
              <a:t>9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5F13EFD-A0F1-4764-83EC-63913EF38863}"/>
              </a:ext>
            </a:extLst>
          </p:cNvPr>
          <p:cNvSpPr txBox="1">
            <a:spLocks/>
          </p:cNvSpPr>
          <p:nvPr/>
        </p:nvSpPr>
        <p:spPr>
          <a:xfrm>
            <a:off x="2405134" y="3723680"/>
            <a:ext cx="194362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Novembre 2020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4BB91E-D813-42E1-A690-DEA9091C607E}"/>
              </a:ext>
            </a:extLst>
          </p:cNvPr>
          <p:cNvSpPr/>
          <p:nvPr/>
        </p:nvSpPr>
        <p:spPr>
          <a:xfrm>
            <a:off x="367323" y="257908"/>
            <a:ext cx="2540000" cy="3624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932887-FA42-4944-AC09-2F7D9DA6B5D5}"/>
              </a:ext>
            </a:extLst>
          </p:cNvPr>
          <p:cNvSpPr txBox="1"/>
          <p:nvPr/>
        </p:nvSpPr>
        <p:spPr>
          <a:xfrm>
            <a:off x="367323" y="36364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 spc="0" dirty="0">
                <a:latin typeface="+mj-lt"/>
              </a:rPr>
              <a:t>COMPANY</a:t>
            </a:r>
            <a:r>
              <a:rPr lang="en-US" sz="1000" spc="600" dirty="0"/>
              <a:t> Presentation</a:t>
            </a:r>
            <a:endParaRPr lang="en-US" sz="1000" b="0" spc="600" dirty="0">
              <a:latin typeface="+mn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ABBEC80-8F49-4509-8041-59D746BD0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07" y="6242012"/>
            <a:ext cx="1182001" cy="543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A2487FB-BAA2-42B6-9DC3-B0FE37F4FBC4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653690B-69F4-4729-9F26-470BE270AE8A}"/>
              </a:ext>
            </a:extLst>
          </p:cNvPr>
          <p:cNvSpPr/>
          <p:nvPr/>
        </p:nvSpPr>
        <p:spPr>
          <a:xfrm>
            <a:off x="717291" y="4733616"/>
            <a:ext cx="1363717" cy="1295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Covid-19 : nouvelles conditions du cabinet - Augefi">
            <a:extLst>
              <a:ext uri="{FF2B5EF4-FFF2-40B4-BE49-F238E27FC236}">
                <a16:creationId xmlns:a16="http://schemas.microsoft.com/office/drawing/2014/main" id="{7721B441-9144-4608-88FD-3F0D985F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9" y="5002817"/>
            <a:ext cx="1408443" cy="75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A8E72741-B0BF-4615-A76D-A8D194B0667C}"/>
              </a:ext>
            </a:extLst>
          </p:cNvPr>
          <p:cNvSpPr/>
          <p:nvPr/>
        </p:nvSpPr>
        <p:spPr>
          <a:xfrm>
            <a:off x="3932183" y="4733616"/>
            <a:ext cx="1363717" cy="1295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Slack (plateforme) — Wikipédia">
            <a:extLst>
              <a:ext uri="{FF2B5EF4-FFF2-40B4-BE49-F238E27FC236}">
                <a16:creationId xmlns:a16="http://schemas.microsoft.com/office/drawing/2014/main" id="{E635EBFF-E785-47D8-AADB-30A570A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02" y="4919608"/>
            <a:ext cx="1330149" cy="54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élécharger Google Meet - Video, Communication - Les Numériques">
            <a:extLst>
              <a:ext uri="{FF2B5EF4-FFF2-40B4-BE49-F238E27FC236}">
                <a16:creationId xmlns:a16="http://schemas.microsoft.com/office/drawing/2014/main" id="{4291ADF9-AEFF-4D75-8A18-BED77849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16" y="5333257"/>
            <a:ext cx="630973" cy="6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58FE67A-F24E-419E-BA6E-3C2E14E288E7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Point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surmon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ressenti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global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7022EBA-94A9-48C7-A042-3C96522287C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43" y="757999"/>
            <a:ext cx="4631256" cy="256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85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50023" y="1711253"/>
            <a:ext cx="3432302" cy="153670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Repas</a:t>
            </a:r>
            <a:r>
              <a:rPr lang="en-US" dirty="0">
                <a:solidFill>
                  <a:schemeClr val="tx1"/>
                </a:solidFill>
              </a:rPr>
              <a:t> de Noel </a:t>
            </a:r>
            <a:r>
              <a:rPr lang="en-US" dirty="0" err="1">
                <a:solidFill>
                  <a:schemeClr val="tx1"/>
                </a:solidFill>
              </a:rPr>
              <a:t>lors</a:t>
            </a:r>
            <a:r>
              <a:rPr lang="en-US" dirty="0">
                <a:solidFill>
                  <a:schemeClr val="tx1"/>
                </a:solidFill>
              </a:rPr>
              <a:t> de la crise sanitaire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914727" y="5613231"/>
            <a:ext cx="0" cy="825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14</a:t>
            </a:fld>
            <a:endParaRPr lang="en-US" sz="1000" b="0" spc="600">
              <a:latin typeface="+mn-lt"/>
            </a:endParaRPr>
          </a:p>
        </p:txBody>
      </p:sp>
      <p:pic>
        <p:nvPicPr>
          <p:cNvPr id="22" name="image17.png">
            <a:extLst>
              <a:ext uri="{FF2B5EF4-FFF2-40B4-BE49-F238E27FC236}">
                <a16:creationId xmlns:a16="http://schemas.microsoft.com/office/drawing/2014/main" id="{F41CE8FD-24F2-4B1F-AA68-4BCDC4383851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rcRect t="32786" b="32786"/>
          <a:stretch>
            <a:fillRect/>
          </a:stretch>
        </p:blipFill>
        <p:spPr>
          <a:prstGeom prst="rect">
            <a:avLst/>
          </a:prstGeom>
          <a:ln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32749FA-B1B3-493C-9BAA-14CBEBFE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3" y="5714697"/>
            <a:ext cx="3249778" cy="6225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12CFE8C-5C80-4EB6-BC9D-4095E5EC0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5575982"/>
            <a:ext cx="3006834" cy="76376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A9B72A1-652D-47A2-9211-734A877D8D3D}"/>
              </a:ext>
            </a:extLst>
          </p:cNvPr>
          <p:cNvSpPr txBox="1">
            <a:spLocks/>
          </p:cNvSpPr>
          <p:nvPr/>
        </p:nvSpPr>
        <p:spPr>
          <a:xfrm>
            <a:off x="293915" y="105909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Point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surmon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ressenti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global</a:t>
            </a: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49AB55A8-8989-4362-A7E8-DADF87676208}"/>
              </a:ext>
            </a:extLst>
          </p:cNvPr>
          <p:cNvCxnSpPr>
            <a:cxnSpLocks/>
          </p:cNvCxnSpPr>
          <p:nvPr/>
        </p:nvCxnSpPr>
        <p:spPr>
          <a:xfrm>
            <a:off x="3518776" y="5575982"/>
            <a:ext cx="0" cy="825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692CED8-1A1F-4A38-BD1A-8EDEBF818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14" y="5708377"/>
            <a:ext cx="3192079" cy="6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36700" y="1079022"/>
            <a:ext cx="6718300" cy="1740378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Ressenti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Sur mon cursus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1855" y="293257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+mj-lt"/>
              </a:rPr>
              <a:t>La connaissance théorique est un trésor dont la pratique est la clé. </a:t>
            </a:r>
          </a:p>
          <a:p>
            <a:r>
              <a:rPr lang="fr-FR" sz="1600" dirty="0">
                <a:solidFill>
                  <a:schemeClr val="bg1"/>
                </a:solidFill>
                <a:latin typeface="+mj-lt"/>
              </a:rPr>
              <a:t>Thomas Fuller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 rot="10800000">
            <a:off x="6181583" y="2621079"/>
            <a:ext cx="326345" cy="239907"/>
          </a:xfrm>
          <a:custGeom>
            <a:avLst/>
            <a:gdLst>
              <a:gd name="T0" fmla="*/ 0 w 134"/>
              <a:gd name="T1" fmla="*/ 46 h 98"/>
              <a:gd name="T2" fmla="*/ 0 w 134"/>
              <a:gd name="T3" fmla="*/ 0 h 98"/>
              <a:gd name="T4" fmla="*/ 50 w 134"/>
              <a:gd name="T5" fmla="*/ 0 h 98"/>
              <a:gd name="T6" fmla="*/ 50 w 134"/>
              <a:gd name="T7" fmla="*/ 37 h 98"/>
              <a:gd name="T8" fmla="*/ 1 w 134"/>
              <a:gd name="T9" fmla="*/ 98 h 98"/>
              <a:gd name="T10" fmla="*/ 1 w 134"/>
              <a:gd name="T11" fmla="*/ 80 h 98"/>
              <a:gd name="T12" fmla="*/ 21 w 134"/>
              <a:gd name="T13" fmla="*/ 68 h 98"/>
              <a:gd name="T14" fmla="*/ 28 w 134"/>
              <a:gd name="T15" fmla="*/ 46 h 98"/>
              <a:gd name="T16" fmla="*/ 0 w 134"/>
              <a:gd name="T17" fmla="*/ 46 h 98"/>
              <a:gd name="T18" fmla="*/ 84 w 134"/>
              <a:gd name="T19" fmla="*/ 46 h 98"/>
              <a:gd name="T20" fmla="*/ 84 w 134"/>
              <a:gd name="T21" fmla="*/ 0 h 98"/>
              <a:gd name="T22" fmla="*/ 134 w 134"/>
              <a:gd name="T23" fmla="*/ 0 h 98"/>
              <a:gd name="T24" fmla="*/ 134 w 134"/>
              <a:gd name="T25" fmla="*/ 37 h 98"/>
              <a:gd name="T26" fmla="*/ 85 w 134"/>
              <a:gd name="T27" fmla="*/ 98 h 98"/>
              <a:gd name="T28" fmla="*/ 85 w 134"/>
              <a:gd name="T29" fmla="*/ 80 h 98"/>
              <a:gd name="T30" fmla="*/ 105 w 134"/>
              <a:gd name="T31" fmla="*/ 68 h 98"/>
              <a:gd name="T32" fmla="*/ 111 w 134"/>
              <a:gd name="T33" fmla="*/ 46 h 98"/>
              <a:gd name="T34" fmla="*/ 84 w 134"/>
              <a:gd name="T35" fmla="*/ 4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4" h="98">
                <a:moveTo>
                  <a:pt x="0" y="46"/>
                </a:moveTo>
                <a:cubicBezTo>
                  <a:pt x="0" y="0"/>
                  <a:pt x="0" y="0"/>
                  <a:pt x="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71"/>
                  <a:pt x="34" y="91"/>
                  <a:pt x="1" y="98"/>
                </a:cubicBezTo>
                <a:cubicBezTo>
                  <a:pt x="1" y="80"/>
                  <a:pt x="1" y="80"/>
                  <a:pt x="1" y="80"/>
                </a:cubicBezTo>
                <a:cubicBezTo>
                  <a:pt x="10" y="77"/>
                  <a:pt x="17" y="73"/>
                  <a:pt x="21" y="68"/>
                </a:cubicBezTo>
                <a:cubicBezTo>
                  <a:pt x="25" y="63"/>
                  <a:pt x="27" y="56"/>
                  <a:pt x="28" y="46"/>
                </a:cubicBezTo>
                <a:lnTo>
                  <a:pt x="0" y="46"/>
                </a:lnTo>
                <a:close/>
                <a:moveTo>
                  <a:pt x="84" y="46"/>
                </a:moveTo>
                <a:cubicBezTo>
                  <a:pt x="84" y="0"/>
                  <a:pt x="84" y="0"/>
                  <a:pt x="8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4" y="71"/>
                  <a:pt x="118" y="91"/>
                  <a:pt x="85" y="98"/>
                </a:cubicBezTo>
                <a:cubicBezTo>
                  <a:pt x="85" y="80"/>
                  <a:pt x="85" y="80"/>
                  <a:pt x="85" y="80"/>
                </a:cubicBezTo>
                <a:cubicBezTo>
                  <a:pt x="94" y="77"/>
                  <a:pt x="101" y="73"/>
                  <a:pt x="105" y="68"/>
                </a:cubicBezTo>
                <a:cubicBezTo>
                  <a:pt x="109" y="63"/>
                  <a:pt x="111" y="56"/>
                  <a:pt x="111" y="46"/>
                </a:cubicBezTo>
                <a:lnTo>
                  <a:pt x="84" y="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>
                <a:solidFill>
                  <a:schemeClr val="bg1"/>
                </a:solidFill>
              </a:rPr>
              <a:t>Page </a:t>
            </a:r>
            <a:fld id="{700FE6C1-53D2-4B4A-A041-B539D8DA3A16}" type="slidenum">
              <a:rPr lang="en-US" sz="1000" b="0" spc="600" smtClean="0">
                <a:solidFill>
                  <a:schemeClr val="bg1"/>
                </a:solidFill>
                <a:latin typeface="+mn-lt"/>
              </a:rPr>
              <a:pPr algn="r"/>
              <a:t>15</a:t>
            </a:fld>
            <a:endParaRPr lang="en-US" sz="1000" b="0" spc="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E268D7-9674-464C-95C8-1EB085AAC9D2}"/>
              </a:ext>
            </a:extLst>
          </p:cNvPr>
          <p:cNvSpPr/>
          <p:nvPr/>
        </p:nvSpPr>
        <p:spPr>
          <a:xfrm>
            <a:off x="7546028" y="4574971"/>
            <a:ext cx="1920655" cy="176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170" name="Picture 2" descr="Icône Communication - Téléchargement gratuit en PNG et vecteurs">
            <a:extLst>
              <a:ext uri="{FF2B5EF4-FFF2-40B4-BE49-F238E27FC236}">
                <a16:creationId xmlns:a16="http://schemas.microsoft.com/office/drawing/2014/main" id="{EB74FE0A-402E-4F8E-BB62-EE7DF6A3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78" y="4898541"/>
            <a:ext cx="1114753" cy="11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4EF2814F-B165-4F42-BF34-E7F7F83F7001}"/>
              </a:ext>
            </a:extLst>
          </p:cNvPr>
          <p:cNvSpPr/>
          <p:nvPr/>
        </p:nvSpPr>
        <p:spPr>
          <a:xfrm>
            <a:off x="3399398" y="3429000"/>
            <a:ext cx="1299287" cy="1237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Réalité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854FC25-9A5A-4F45-B16E-5010292B4BEF}"/>
              </a:ext>
            </a:extLst>
          </p:cNvPr>
          <p:cNvSpPr/>
          <p:nvPr/>
        </p:nvSpPr>
        <p:spPr>
          <a:xfrm>
            <a:off x="488501" y="3419804"/>
            <a:ext cx="1299287" cy="1237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5C67B27D-6FCA-4820-ADC3-B71F91D1CA96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1787788" y="4038601"/>
            <a:ext cx="1611610" cy="91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0444999E-B3FE-42C3-9579-8ED5271AE018}"/>
              </a:ext>
            </a:extLst>
          </p:cNvPr>
          <p:cNvSpPr txBox="1"/>
          <p:nvPr/>
        </p:nvSpPr>
        <p:spPr>
          <a:xfrm>
            <a:off x="1787788" y="3484602"/>
            <a:ext cx="169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Apprentissage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F6D9F05-3966-4156-A7A1-46D7DEBB4461}"/>
              </a:ext>
            </a:extLst>
          </p:cNvPr>
          <p:cNvSpPr txBox="1"/>
          <p:nvPr/>
        </p:nvSpPr>
        <p:spPr>
          <a:xfrm>
            <a:off x="488500" y="3715434"/>
            <a:ext cx="129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Attentes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Pensées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3D0FA-B829-4EEE-A298-A390806BDBAC}"/>
              </a:ext>
            </a:extLst>
          </p:cNvPr>
          <p:cNvSpPr/>
          <p:nvPr/>
        </p:nvSpPr>
        <p:spPr>
          <a:xfrm>
            <a:off x="299545" y="288472"/>
            <a:ext cx="2656489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4C1F498-8EE9-4729-9782-DC9BF3F35CA6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Point sur mon </a:t>
            </a:r>
            <a:r>
              <a:rPr lang="en-US" sz="1000" b="0" spc="6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ressenti</a:t>
            </a:r>
            <a:r>
              <a:rPr lang="en-US" sz="1000" b="0" spc="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129657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C9C373-F873-409E-8EE4-5E500969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2FF9F-8271-421B-B28E-1FAAD1420761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8BD8792-5CA4-44F4-A9BD-FB0FE1E1C109}"/>
              </a:ext>
            </a:extLst>
          </p:cNvPr>
          <p:cNvCxnSpPr>
            <a:cxnSpLocks/>
          </p:cNvCxnSpPr>
          <p:nvPr/>
        </p:nvCxnSpPr>
        <p:spPr>
          <a:xfrm>
            <a:off x="1607645" y="1808406"/>
            <a:ext cx="63105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D821F4A-A60B-493B-9EC7-E752590A8D81}"/>
              </a:ext>
            </a:extLst>
          </p:cNvPr>
          <p:cNvSpPr/>
          <p:nvPr/>
        </p:nvSpPr>
        <p:spPr>
          <a:xfrm>
            <a:off x="872392" y="2463822"/>
            <a:ext cx="3452649" cy="1014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Confortée dans mon choix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99AD968-D639-4AEE-8357-D63AF8812137}"/>
              </a:ext>
            </a:extLst>
          </p:cNvPr>
          <p:cNvSpPr/>
          <p:nvPr/>
        </p:nvSpPr>
        <p:spPr>
          <a:xfrm>
            <a:off x="872392" y="3577441"/>
            <a:ext cx="3452649" cy="1014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Montée en compétence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11F329E-5615-476F-A045-F0DDF30873A1}"/>
              </a:ext>
            </a:extLst>
          </p:cNvPr>
          <p:cNvSpPr/>
          <p:nvPr/>
        </p:nvSpPr>
        <p:spPr>
          <a:xfrm>
            <a:off x="872392" y="4708601"/>
            <a:ext cx="3452649" cy="1014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 de Progress-IT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F8BDAC-9142-4099-A377-FE1E7DCFB2E2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4325041" y="3473301"/>
            <a:ext cx="1048408" cy="6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11D3CDB-F0EB-48FF-B3DA-532413239AD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32923" y="4084501"/>
            <a:ext cx="1048408" cy="6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12A685D3-BF61-4DDE-9F76-B5F0A1BD348F}"/>
              </a:ext>
            </a:extLst>
          </p:cNvPr>
          <p:cNvSpPr/>
          <p:nvPr/>
        </p:nvSpPr>
        <p:spPr>
          <a:xfrm>
            <a:off x="5381331" y="4084501"/>
            <a:ext cx="1474076" cy="12224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8" name="Losange 17">
            <a:extLst>
              <a:ext uri="{FF2B5EF4-FFF2-40B4-BE49-F238E27FC236}">
                <a16:creationId xmlns:a16="http://schemas.microsoft.com/office/drawing/2014/main" id="{184780E3-0AF5-4DD1-A33B-5D81D0D49842}"/>
              </a:ext>
            </a:extLst>
          </p:cNvPr>
          <p:cNvSpPr/>
          <p:nvPr/>
        </p:nvSpPr>
        <p:spPr>
          <a:xfrm>
            <a:off x="5373449" y="2862101"/>
            <a:ext cx="1474076" cy="12224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D57B72-D75C-4C31-A3BE-7C47AEE0F46C}"/>
              </a:ext>
            </a:extLst>
          </p:cNvPr>
          <p:cNvSpPr txBox="1"/>
          <p:nvPr/>
        </p:nvSpPr>
        <p:spPr>
          <a:xfrm>
            <a:off x="5389213" y="3301301"/>
            <a:ext cx="1474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E13EB58-7FC6-444F-BE7F-FCE15F5288E6}"/>
              </a:ext>
            </a:extLst>
          </p:cNvPr>
          <p:cNvSpPr txBox="1"/>
          <p:nvPr/>
        </p:nvSpPr>
        <p:spPr>
          <a:xfrm>
            <a:off x="5389213" y="4523701"/>
            <a:ext cx="14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Humain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9D1126D-AA9B-45F3-9CD1-281B5B708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r="4880"/>
          <a:stretch/>
        </p:blipFill>
        <p:spPr>
          <a:xfrm>
            <a:off x="7280859" y="0"/>
            <a:ext cx="491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7942" y="994231"/>
            <a:ext cx="6916127" cy="1248228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Sommaire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5036" y="2401674"/>
            <a:ext cx="2944587" cy="31188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500" b="1" dirty="0">
                <a:latin typeface="Lato" panose="020F0502020204030203" pitchFamily="34" charset="0"/>
              </a:rPr>
              <a:t>De l’université au monde du travail, présentation de Progress-IT</a:t>
            </a:r>
          </a:p>
          <a:p>
            <a:endParaRPr lang="en-US" sz="1500" b="1" dirty="0">
              <a:latin typeface="Lato" panose="020F0502020204030203" pitchFamily="34" charset="0"/>
            </a:endParaRPr>
          </a:p>
          <a:p>
            <a:endParaRPr lang="en-US" sz="1500" b="1" dirty="0">
              <a:latin typeface="Lato" panose="020F0502020204030203" pitchFamily="34" charset="0"/>
            </a:endParaRPr>
          </a:p>
          <a:p>
            <a:r>
              <a:rPr lang="fr-FR" sz="1500" b="1" dirty="0">
                <a:latin typeface="Lato" panose="020F0502020204030203" pitchFamily="34" charset="0"/>
              </a:rPr>
              <a:t>De la théorie à la pratique, présentation de mes missions</a:t>
            </a:r>
            <a:endParaRPr lang="en-US" sz="1500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fr-FR" sz="1500" b="1" dirty="0">
                <a:latin typeface="Lato" panose="020F0502020204030203" pitchFamily="34" charset="0"/>
              </a:rPr>
              <a:t>De la perception à la réalité, point sur mon ressenti global</a:t>
            </a:r>
            <a:endParaRPr lang="en-US" sz="1500" dirty="0">
              <a:latin typeface="Lato" panose="020F0502020204030203" pitchFamily="34" charset="0"/>
            </a:endParaRPr>
          </a:p>
          <a:p>
            <a:pPr>
              <a:spcAft>
                <a:spcPts val="400"/>
              </a:spcAft>
            </a:pPr>
            <a:endParaRPr lang="en-US" sz="1500" dirty="0">
              <a:latin typeface="Lato" panose="020F05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8158" y="2394103"/>
            <a:ext cx="106931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400"/>
              </a:spcAft>
            </a:pPr>
            <a:r>
              <a:rPr lang="en-US" sz="3000" dirty="0">
                <a:latin typeface="+mj-lt"/>
              </a:rPr>
              <a:t>01.</a:t>
            </a:r>
          </a:p>
          <a:p>
            <a:pPr>
              <a:spcAft>
                <a:spcPts val="5400"/>
              </a:spcAft>
            </a:pPr>
            <a:r>
              <a:rPr lang="en-US" sz="3000" dirty="0">
                <a:latin typeface="+mj-lt"/>
              </a:rPr>
              <a:t>02.</a:t>
            </a:r>
          </a:p>
          <a:p>
            <a:pPr>
              <a:spcAft>
                <a:spcPts val="5400"/>
              </a:spcAft>
            </a:pPr>
            <a:r>
              <a:rPr lang="en-US" sz="3000" dirty="0">
                <a:latin typeface="+mj-lt"/>
              </a:rPr>
              <a:t>03.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/>
          <p:cNvSpPr txBox="1">
            <a:spLocks/>
          </p:cNvSpPr>
          <p:nvPr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 dirty="0">
                <a:latin typeface="+mj-lt"/>
              </a:rPr>
              <a:t>VAGABOND</a:t>
            </a:r>
            <a:r>
              <a:rPr lang="en-US" sz="1000" spc="600" dirty="0"/>
              <a:t> Presentation</a:t>
            </a:r>
            <a:endParaRPr lang="en-US" sz="1000" b="0" spc="600" dirty="0">
              <a:latin typeface="+mn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1673E1-586B-46EA-B83A-AE763495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2222" y="0"/>
            <a:ext cx="7612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331D01-7450-4CDC-93A6-3C0D8E9E0B40}"/>
              </a:ext>
            </a:extLst>
          </p:cNvPr>
          <p:cNvSpPr/>
          <p:nvPr/>
        </p:nvSpPr>
        <p:spPr>
          <a:xfrm>
            <a:off x="367323" y="257908"/>
            <a:ext cx="2540000" cy="3624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Progress-IT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4341571"/>
            <a:ext cx="30861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500" dirty="0">
                <a:latin typeface="Calibri" panose="020F0502020204030204" pitchFamily="34" charset="0"/>
              </a:rPr>
              <a:t>Fondé en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4792436" y="4279837"/>
            <a:ext cx="3086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Développeurs frontend, backend, 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Barlow Condensed Light" panose="00000406000000000000" pitchFamily="2" charset="0"/>
              </a:rPr>
              <a:t>scrum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 master, développeurs DevOps, Product 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Barlow Condensed Light" panose="00000406000000000000" pitchFamily="2" charset="0"/>
              </a:rPr>
              <a:t>Owner</a:t>
            </a:r>
            <a:r>
              <a:rPr lang="fr-FR" dirty="0">
                <a:solidFill>
                  <a:srgbClr val="000000"/>
                </a:solidFill>
                <a:latin typeface="Barlow Condensed Light" panose="00000406000000000000" pitchFamily="2" charset="0"/>
              </a:rPr>
              <a:t>,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Consultante Orga / Process, Business 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Barlow Condensed Light" panose="00000406000000000000" pitchFamily="2" charset="0"/>
              </a:rPr>
              <a:t>Developper</a:t>
            </a:r>
            <a:r>
              <a:rPr lang="fr-FR" dirty="0">
                <a:solidFill>
                  <a:srgbClr val="000000"/>
                </a:solidFill>
                <a:latin typeface="Barlow Condensed Light" panose="00000406000000000000" pitchFamily="2" charset="0"/>
              </a:rPr>
              <a:t>,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Chef de projet, Architecte solution</a:t>
            </a:r>
            <a:endParaRPr lang="en-US" sz="1400" dirty="0">
              <a:latin typeface="Barlow Condensed Light" panose="00000406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825082"/>
            <a:ext cx="3086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2436" y="2825082"/>
            <a:ext cx="167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+mj-lt"/>
              </a:rPr>
              <a:t>13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512115" y="3795854"/>
            <a:ext cx="1409700" cy="34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083615" y="3811765"/>
            <a:ext cx="1676400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/>
              <a:t>collaborateurs</a:t>
            </a:r>
            <a:endParaRPr lang="en-US" sz="1800" b="1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856514" y="187779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E2A9-1BA3-41EF-B288-00AE0E88F54A}"/>
              </a:ext>
            </a:extLst>
          </p:cNvPr>
          <p:cNvSpPr/>
          <p:nvPr/>
        </p:nvSpPr>
        <p:spPr>
          <a:xfrm>
            <a:off x="762000" y="2025430"/>
            <a:ext cx="1079695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5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Missions de conseil, réalisation et management de projets numériques et organisationnels</a:t>
            </a:r>
            <a:endParaRPr lang="en-US" sz="1500" i="1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3F3F747-8CD2-4537-9564-7B0F305A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07" y="6242012"/>
            <a:ext cx="1182001" cy="54314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AD52ABF-87F7-404A-9FDF-880707F98A6D}"/>
              </a:ext>
            </a:extLst>
          </p:cNvPr>
          <p:cNvSpPr txBox="1">
            <a:spLocks/>
          </p:cNvSpPr>
          <p:nvPr/>
        </p:nvSpPr>
        <p:spPr>
          <a:xfrm>
            <a:off x="300612" y="28847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Progress-IT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46765F4-E091-411A-AD6E-8B8E74BE6F1A}"/>
              </a:ext>
            </a:extLst>
          </p:cNvPr>
          <p:cNvSpPr/>
          <p:nvPr/>
        </p:nvSpPr>
        <p:spPr>
          <a:xfrm>
            <a:off x="8901699" y="3176752"/>
            <a:ext cx="1095704" cy="1103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Projet d’agence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CA0AF76-FA21-4539-B04A-B7ACA32D8BCC}"/>
              </a:ext>
            </a:extLst>
          </p:cNvPr>
          <p:cNvSpPr/>
          <p:nvPr/>
        </p:nvSpPr>
        <p:spPr>
          <a:xfrm>
            <a:off x="10531647" y="3176752"/>
            <a:ext cx="1095704" cy="1103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La régie client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3E7ADAA-75B8-41CD-B0D6-3E31E791F884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9449551" y="4279837"/>
            <a:ext cx="438476" cy="52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27E9B4E-D20D-4F38-BDA8-3957DF145520}"/>
              </a:ext>
            </a:extLst>
          </p:cNvPr>
          <p:cNvCxnSpPr>
            <a:cxnSpLocks/>
          </p:cNvCxnSpPr>
          <p:nvPr/>
        </p:nvCxnSpPr>
        <p:spPr>
          <a:xfrm flipH="1">
            <a:off x="9020220" y="4279837"/>
            <a:ext cx="434540" cy="4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1EC8F7C-91AD-4330-80D8-D5AAB790CB6B}"/>
              </a:ext>
            </a:extLst>
          </p:cNvPr>
          <p:cNvSpPr/>
          <p:nvPr/>
        </p:nvSpPr>
        <p:spPr>
          <a:xfrm>
            <a:off x="8686657" y="4800216"/>
            <a:ext cx="667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Interne</a:t>
            </a:r>
            <a:endParaRPr lang="en-US" sz="1400" dirty="0">
              <a:latin typeface="Barlow Condensed Light" panose="00000406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033D3D-4411-4A09-B895-281136D6C9AB}"/>
              </a:ext>
            </a:extLst>
          </p:cNvPr>
          <p:cNvSpPr/>
          <p:nvPr/>
        </p:nvSpPr>
        <p:spPr>
          <a:xfrm>
            <a:off x="9554464" y="4800216"/>
            <a:ext cx="667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Barlow Condensed Light" panose="00000406000000000000" pitchFamily="2" charset="0"/>
              </a:rPr>
              <a:t>Externe</a:t>
            </a:r>
            <a:endParaRPr lang="en-US" sz="1400" dirty="0">
              <a:latin typeface="Barlow Condensed Light" panose="000004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8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57613" y="1638674"/>
            <a:ext cx="4676775" cy="4813300"/>
            <a:chOff x="2367" y="644"/>
            <a:chExt cx="2946" cy="3032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67" y="644"/>
              <a:ext cx="2946" cy="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604" y="979"/>
              <a:ext cx="1096" cy="1155"/>
            </a:xfrm>
            <a:custGeom>
              <a:avLst/>
              <a:gdLst>
                <a:gd name="T0" fmla="*/ 657 w 808"/>
                <a:gd name="T1" fmla="*/ 853 h 853"/>
                <a:gd name="T2" fmla="*/ 808 w 808"/>
                <a:gd name="T3" fmla="*/ 728 h 853"/>
                <a:gd name="T4" fmla="*/ 714 w 808"/>
                <a:gd name="T5" fmla="*/ 394 h 853"/>
                <a:gd name="T6" fmla="*/ 770 w 808"/>
                <a:gd name="T7" fmla="*/ 131 h 853"/>
                <a:gd name="T8" fmla="*/ 451 w 808"/>
                <a:gd name="T9" fmla="*/ 0 h 853"/>
                <a:gd name="T10" fmla="*/ 0 w 808"/>
                <a:gd name="T11" fmla="*/ 451 h 853"/>
                <a:gd name="T12" fmla="*/ 218 w 808"/>
                <a:gd name="T13" fmla="*/ 838 h 853"/>
                <a:gd name="T14" fmla="*/ 419 w 808"/>
                <a:gd name="T15" fmla="*/ 804 h 853"/>
                <a:gd name="T16" fmla="*/ 657 w 808"/>
                <a:gd name="T1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8" h="853">
                  <a:moveTo>
                    <a:pt x="657" y="853"/>
                  </a:moveTo>
                  <a:cubicBezTo>
                    <a:pt x="716" y="823"/>
                    <a:pt x="768" y="780"/>
                    <a:pt x="808" y="728"/>
                  </a:cubicBezTo>
                  <a:cubicBezTo>
                    <a:pt x="748" y="631"/>
                    <a:pt x="714" y="517"/>
                    <a:pt x="714" y="394"/>
                  </a:cubicBezTo>
                  <a:cubicBezTo>
                    <a:pt x="714" y="300"/>
                    <a:pt x="734" y="212"/>
                    <a:pt x="770" y="131"/>
                  </a:cubicBezTo>
                  <a:cubicBezTo>
                    <a:pt x="688" y="50"/>
                    <a:pt x="576" y="0"/>
                    <a:pt x="451" y="0"/>
                  </a:cubicBezTo>
                  <a:cubicBezTo>
                    <a:pt x="202" y="0"/>
                    <a:pt x="0" y="202"/>
                    <a:pt x="0" y="451"/>
                  </a:cubicBezTo>
                  <a:cubicBezTo>
                    <a:pt x="0" y="616"/>
                    <a:pt x="87" y="759"/>
                    <a:pt x="218" y="838"/>
                  </a:cubicBezTo>
                  <a:cubicBezTo>
                    <a:pt x="281" y="816"/>
                    <a:pt x="348" y="804"/>
                    <a:pt x="419" y="804"/>
                  </a:cubicBezTo>
                  <a:cubicBezTo>
                    <a:pt x="504" y="804"/>
                    <a:pt x="584" y="821"/>
                    <a:pt x="657" y="853"/>
                  </a:cubicBezTo>
                  <a:close/>
                </a:path>
              </a:pathLst>
            </a:custGeom>
            <a:solidFill>
              <a:srgbClr val="B68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649" y="644"/>
              <a:ext cx="1665" cy="1707"/>
            </a:xfrm>
            <a:custGeom>
              <a:avLst/>
              <a:gdLst>
                <a:gd name="T0" fmla="*/ 1228 w 1228"/>
                <a:gd name="T1" fmla="*/ 642 h 1262"/>
                <a:gd name="T2" fmla="*/ 586 w 1228"/>
                <a:gd name="T3" fmla="*/ 0 h 1262"/>
                <a:gd name="T4" fmla="*/ 0 w 1228"/>
                <a:gd name="T5" fmla="*/ 379 h 1262"/>
                <a:gd name="T6" fmla="*/ 133 w 1228"/>
                <a:gd name="T7" fmla="*/ 699 h 1262"/>
                <a:gd name="T8" fmla="*/ 38 w 1228"/>
                <a:gd name="T9" fmla="*/ 976 h 1262"/>
                <a:gd name="T10" fmla="*/ 294 w 1228"/>
                <a:gd name="T11" fmla="*/ 1214 h 1262"/>
                <a:gd name="T12" fmla="*/ 493 w 1228"/>
                <a:gd name="T13" fmla="*/ 1155 h 1262"/>
                <a:gd name="T14" fmla="*/ 751 w 1228"/>
                <a:gd name="T15" fmla="*/ 1262 h 1262"/>
                <a:gd name="T16" fmla="*/ 1228 w 1228"/>
                <a:gd name="T17" fmla="*/ 6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8" h="1262">
                  <a:moveTo>
                    <a:pt x="1228" y="642"/>
                  </a:moveTo>
                  <a:cubicBezTo>
                    <a:pt x="1228" y="287"/>
                    <a:pt x="940" y="0"/>
                    <a:pt x="586" y="0"/>
                  </a:cubicBezTo>
                  <a:cubicBezTo>
                    <a:pt x="325" y="0"/>
                    <a:pt x="100" y="156"/>
                    <a:pt x="0" y="379"/>
                  </a:cubicBezTo>
                  <a:cubicBezTo>
                    <a:pt x="82" y="461"/>
                    <a:pt x="133" y="574"/>
                    <a:pt x="133" y="699"/>
                  </a:cubicBezTo>
                  <a:cubicBezTo>
                    <a:pt x="133" y="804"/>
                    <a:pt x="97" y="900"/>
                    <a:pt x="38" y="976"/>
                  </a:cubicBezTo>
                  <a:cubicBezTo>
                    <a:pt x="100" y="1077"/>
                    <a:pt x="188" y="1160"/>
                    <a:pt x="294" y="1214"/>
                  </a:cubicBezTo>
                  <a:cubicBezTo>
                    <a:pt x="351" y="1177"/>
                    <a:pt x="420" y="1155"/>
                    <a:pt x="493" y="1155"/>
                  </a:cubicBezTo>
                  <a:cubicBezTo>
                    <a:pt x="594" y="1155"/>
                    <a:pt x="685" y="1196"/>
                    <a:pt x="751" y="1262"/>
                  </a:cubicBezTo>
                  <a:cubicBezTo>
                    <a:pt x="1026" y="1189"/>
                    <a:pt x="1228" y="939"/>
                    <a:pt x="1228" y="642"/>
                  </a:cubicBezTo>
                  <a:close/>
                </a:path>
              </a:pathLst>
            </a:custGeom>
            <a:solidFill>
              <a:srgbClr val="E2C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73" y="1157"/>
              <a:ext cx="256" cy="807"/>
            </a:xfrm>
            <a:custGeom>
              <a:avLst/>
              <a:gdLst>
                <a:gd name="T0" fmla="*/ 94 w 189"/>
                <a:gd name="T1" fmla="*/ 597 h 597"/>
                <a:gd name="T2" fmla="*/ 189 w 189"/>
                <a:gd name="T3" fmla="*/ 320 h 597"/>
                <a:gd name="T4" fmla="*/ 56 w 189"/>
                <a:gd name="T5" fmla="*/ 0 h 597"/>
                <a:gd name="T6" fmla="*/ 0 w 189"/>
                <a:gd name="T7" fmla="*/ 263 h 597"/>
                <a:gd name="T8" fmla="*/ 94 w 189"/>
                <a:gd name="T9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597">
                  <a:moveTo>
                    <a:pt x="94" y="597"/>
                  </a:moveTo>
                  <a:cubicBezTo>
                    <a:pt x="153" y="521"/>
                    <a:pt x="189" y="425"/>
                    <a:pt x="189" y="320"/>
                  </a:cubicBezTo>
                  <a:cubicBezTo>
                    <a:pt x="189" y="195"/>
                    <a:pt x="138" y="82"/>
                    <a:pt x="56" y="0"/>
                  </a:cubicBezTo>
                  <a:cubicBezTo>
                    <a:pt x="20" y="81"/>
                    <a:pt x="0" y="169"/>
                    <a:pt x="0" y="263"/>
                  </a:cubicBezTo>
                  <a:cubicBezTo>
                    <a:pt x="0" y="386"/>
                    <a:pt x="34" y="500"/>
                    <a:pt x="94" y="597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367" y="2113"/>
              <a:ext cx="1592" cy="1562"/>
            </a:xfrm>
            <a:custGeom>
              <a:avLst/>
              <a:gdLst>
                <a:gd name="T0" fmla="*/ 1112 w 1174"/>
                <a:gd name="T1" fmla="*/ 269 h 1154"/>
                <a:gd name="T2" fmla="*/ 832 w 1174"/>
                <a:gd name="T3" fmla="*/ 15 h 1154"/>
                <a:gd name="T4" fmla="*/ 626 w 1174"/>
                <a:gd name="T5" fmla="*/ 65 h 1154"/>
                <a:gd name="T6" fmla="*/ 393 w 1174"/>
                <a:gd name="T7" fmla="*/ 0 h 1154"/>
                <a:gd name="T8" fmla="*/ 0 w 1174"/>
                <a:gd name="T9" fmla="*/ 560 h 1154"/>
                <a:gd name="T10" fmla="*/ 594 w 1174"/>
                <a:gd name="T11" fmla="*/ 1154 h 1154"/>
                <a:gd name="T12" fmla="*/ 1174 w 1174"/>
                <a:gd name="T13" fmla="*/ 689 h 1154"/>
                <a:gd name="T14" fmla="*/ 1072 w 1174"/>
                <a:gd name="T15" fmla="*/ 435 h 1154"/>
                <a:gd name="T16" fmla="*/ 1112 w 1174"/>
                <a:gd name="T17" fmla="*/ 26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4" h="1154">
                  <a:moveTo>
                    <a:pt x="1112" y="269"/>
                  </a:moveTo>
                  <a:cubicBezTo>
                    <a:pt x="1049" y="157"/>
                    <a:pt x="951" y="67"/>
                    <a:pt x="832" y="15"/>
                  </a:cubicBezTo>
                  <a:cubicBezTo>
                    <a:pt x="770" y="47"/>
                    <a:pt x="700" y="65"/>
                    <a:pt x="626" y="65"/>
                  </a:cubicBezTo>
                  <a:cubicBezTo>
                    <a:pt x="541" y="65"/>
                    <a:pt x="461" y="41"/>
                    <a:pt x="393" y="0"/>
                  </a:cubicBezTo>
                  <a:cubicBezTo>
                    <a:pt x="164" y="82"/>
                    <a:pt x="0" y="302"/>
                    <a:pt x="0" y="560"/>
                  </a:cubicBezTo>
                  <a:cubicBezTo>
                    <a:pt x="0" y="888"/>
                    <a:pt x="266" y="1154"/>
                    <a:pt x="594" y="1154"/>
                  </a:cubicBezTo>
                  <a:cubicBezTo>
                    <a:pt x="877" y="1154"/>
                    <a:pt x="1115" y="955"/>
                    <a:pt x="1174" y="689"/>
                  </a:cubicBezTo>
                  <a:cubicBezTo>
                    <a:pt x="1111" y="623"/>
                    <a:pt x="1072" y="534"/>
                    <a:pt x="1072" y="435"/>
                  </a:cubicBezTo>
                  <a:cubicBezTo>
                    <a:pt x="1072" y="376"/>
                    <a:pt x="1086" y="319"/>
                    <a:pt x="1112" y="269"/>
                  </a:cubicBezTo>
                  <a:close/>
                </a:path>
              </a:pathLst>
            </a:custGeom>
            <a:solidFill>
              <a:srgbClr val="DC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900" y="2067"/>
              <a:ext cx="596" cy="134"/>
            </a:xfrm>
            <a:custGeom>
              <a:avLst/>
              <a:gdLst>
                <a:gd name="T0" fmla="*/ 439 w 439"/>
                <a:gd name="T1" fmla="*/ 49 h 99"/>
                <a:gd name="T2" fmla="*/ 201 w 439"/>
                <a:gd name="T3" fmla="*/ 0 h 99"/>
                <a:gd name="T4" fmla="*/ 0 w 439"/>
                <a:gd name="T5" fmla="*/ 34 h 99"/>
                <a:gd name="T6" fmla="*/ 233 w 439"/>
                <a:gd name="T7" fmla="*/ 99 h 99"/>
                <a:gd name="T8" fmla="*/ 439 w 439"/>
                <a:gd name="T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99">
                  <a:moveTo>
                    <a:pt x="439" y="49"/>
                  </a:moveTo>
                  <a:cubicBezTo>
                    <a:pt x="366" y="17"/>
                    <a:pt x="286" y="0"/>
                    <a:pt x="201" y="0"/>
                  </a:cubicBezTo>
                  <a:cubicBezTo>
                    <a:pt x="130" y="0"/>
                    <a:pt x="63" y="12"/>
                    <a:pt x="0" y="34"/>
                  </a:cubicBezTo>
                  <a:cubicBezTo>
                    <a:pt x="68" y="75"/>
                    <a:pt x="148" y="99"/>
                    <a:pt x="233" y="99"/>
                  </a:cubicBezTo>
                  <a:cubicBezTo>
                    <a:pt x="307" y="99"/>
                    <a:pt x="377" y="81"/>
                    <a:pt x="439" y="49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875" y="2286"/>
              <a:ext cx="939" cy="911"/>
            </a:xfrm>
            <a:custGeom>
              <a:avLst/>
              <a:gdLst>
                <a:gd name="T0" fmla="*/ 127 w 692"/>
                <a:gd name="T1" fmla="*/ 0 h 673"/>
                <a:gd name="T2" fmla="*/ 0 w 692"/>
                <a:gd name="T3" fmla="*/ 141 h 673"/>
                <a:gd name="T4" fmla="*/ 76 w 692"/>
                <a:gd name="T5" fmla="*/ 432 h 673"/>
                <a:gd name="T6" fmla="*/ 62 w 692"/>
                <a:gd name="T7" fmla="*/ 561 h 673"/>
                <a:gd name="T8" fmla="*/ 326 w 692"/>
                <a:gd name="T9" fmla="*/ 673 h 673"/>
                <a:gd name="T10" fmla="*/ 692 w 692"/>
                <a:gd name="T11" fmla="*/ 307 h 673"/>
                <a:gd name="T12" fmla="*/ 584 w 692"/>
                <a:gd name="T13" fmla="*/ 48 h 673"/>
                <a:gd name="T14" fmla="*/ 419 w 692"/>
                <a:gd name="T15" fmla="*/ 70 h 673"/>
                <a:gd name="T16" fmla="*/ 127 w 692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73">
                  <a:moveTo>
                    <a:pt x="127" y="0"/>
                  </a:moveTo>
                  <a:cubicBezTo>
                    <a:pt x="73" y="35"/>
                    <a:pt x="29" y="84"/>
                    <a:pt x="0" y="141"/>
                  </a:cubicBezTo>
                  <a:cubicBezTo>
                    <a:pt x="48" y="227"/>
                    <a:pt x="76" y="326"/>
                    <a:pt x="76" y="432"/>
                  </a:cubicBezTo>
                  <a:cubicBezTo>
                    <a:pt x="76" y="476"/>
                    <a:pt x="71" y="519"/>
                    <a:pt x="62" y="561"/>
                  </a:cubicBezTo>
                  <a:cubicBezTo>
                    <a:pt x="128" y="630"/>
                    <a:pt x="222" y="673"/>
                    <a:pt x="326" y="673"/>
                  </a:cubicBezTo>
                  <a:cubicBezTo>
                    <a:pt x="528" y="673"/>
                    <a:pt x="692" y="510"/>
                    <a:pt x="692" y="307"/>
                  </a:cubicBezTo>
                  <a:cubicBezTo>
                    <a:pt x="692" y="206"/>
                    <a:pt x="651" y="115"/>
                    <a:pt x="584" y="48"/>
                  </a:cubicBezTo>
                  <a:cubicBezTo>
                    <a:pt x="532" y="62"/>
                    <a:pt x="476" y="70"/>
                    <a:pt x="419" y="70"/>
                  </a:cubicBezTo>
                  <a:cubicBezTo>
                    <a:pt x="314" y="70"/>
                    <a:pt x="215" y="45"/>
                    <a:pt x="127" y="0"/>
                  </a:cubicBezTo>
                  <a:close/>
                </a:path>
              </a:pathLst>
            </a:custGeom>
            <a:solidFill>
              <a:srgbClr val="2D2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048" y="2207"/>
              <a:ext cx="619" cy="174"/>
            </a:xfrm>
            <a:custGeom>
              <a:avLst/>
              <a:gdLst>
                <a:gd name="T0" fmla="*/ 0 w 457"/>
                <a:gd name="T1" fmla="*/ 59 h 129"/>
                <a:gd name="T2" fmla="*/ 292 w 457"/>
                <a:gd name="T3" fmla="*/ 129 h 129"/>
                <a:gd name="T4" fmla="*/ 457 w 457"/>
                <a:gd name="T5" fmla="*/ 107 h 129"/>
                <a:gd name="T6" fmla="*/ 199 w 457"/>
                <a:gd name="T7" fmla="*/ 0 h 129"/>
                <a:gd name="T8" fmla="*/ 0 w 457"/>
                <a:gd name="T9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129">
                  <a:moveTo>
                    <a:pt x="0" y="59"/>
                  </a:moveTo>
                  <a:cubicBezTo>
                    <a:pt x="88" y="104"/>
                    <a:pt x="187" y="129"/>
                    <a:pt x="292" y="129"/>
                  </a:cubicBezTo>
                  <a:cubicBezTo>
                    <a:pt x="349" y="129"/>
                    <a:pt x="405" y="121"/>
                    <a:pt x="457" y="107"/>
                  </a:cubicBezTo>
                  <a:cubicBezTo>
                    <a:pt x="391" y="41"/>
                    <a:pt x="300" y="0"/>
                    <a:pt x="199" y="0"/>
                  </a:cubicBezTo>
                  <a:cubicBezTo>
                    <a:pt x="126" y="0"/>
                    <a:pt x="57" y="22"/>
                    <a:pt x="0" y="59"/>
                  </a:cubicBezTo>
                  <a:close/>
                </a:path>
              </a:pathLst>
            </a:custGeom>
            <a:solidFill>
              <a:srgbClr val="CEBF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821" y="2477"/>
              <a:ext cx="157" cy="569"/>
            </a:xfrm>
            <a:custGeom>
              <a:avLst/>
              <a:gdLst>
                <a:gd name="T0" fmla="*/ 40 w 116"/>
                <a:gd name="T1" fmla="*/ 0 h 420"/>
                <a:gd name="T2" fmla="*/ 0 w 116"/>
                <a:gd name="T3" fmla="*/ 166 h 420"/>
                <a:gd name="T4" fmla="*/ 102 w 116"/>
                <a:gd name="T5" fmla="*/ 420 h 420"/>
                <a:gd name="T6" fmla="*/ 116 w 116"/>
                <a:gd name="T7" fmla="*/ 291 h 420"/>
                <a:gd name="T8" fmla="*/ 40 w 11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20">
                  <a:moveTo>
                    <a:pt x="40" y="0"/>
                  </a:moveTo>
                  <a:cubicBezTo>
                    <a:pt x="14" y="50"/>
                    <a:pt x="0" y="107"/>
                    <a:pt x="0" y="166"/>
                  </a:cubicBezTo>
                  <a:cubicBezTo>
                    <a:pt x="0" y="265"/>
                    <a:pt x="39" y="354"/>
                    <a:pt x="102" y="420"/>
                  </a:cubicBezTo>
                  <a:cubicBezTo>
                    <a:pt x="111" y="378"/>
                    <a:pt x="116" y="335"/>
                    <a:pt x="116" y="291"/>
                  </a:cubicBezTo>
                  <a:cubicBezTo>
                    <a:pt x="116" y="185"/>
                    <a:pt x="88" y="86"/>
                    <a:pt x="40" y="0"/>
                  </a:cubicBezTo>
                  <a:close/>
                </a:path>
              </a:pathLst>
            </a:custGeom>
            <a:solidFill>
              <a:srgbClr val="2020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itle 2"/>
          <p:cNvSpPr txBox="1">
            <a:spLocks/>
          </p:cNvSpPr>
          <p:nvPr/>
        </p:nvSpPr>
        <p:spPr>
          <a:xfrm>
            <a:off x="3955144" y="943253"/>
            <a:ext cx="4281713" cy="6954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dirty="0"/>
              <a:t>Les valeurs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843647" y="3039550"/>
            <a:ext cx="2634793" cy="964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Découvrir de nouveaux domaines, utiliser de nouvelles technologies et méthodologies.</a:t>
            </a:r>
            <a:endParaRPr lang="en-US" sz="15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43645" y="2766727"/>
            <a:ext cx="2314926" cy="2728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500" b="1" dirty="0">
                <a:latin typeface="+mn-lt"/>
              </a:rPr>
              <a:t>Passion &amp; Innovation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843647" y="4742123"/>
            <a:ext cx="2634793" cy="653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Adaptation de notre fonctionnement, nos méthodes, nos process aux clients</a:t>
            </a:r>
            <a:endParaRPr lang="en-US" sz="15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46309" y="4469299"/>
            <a:ext cx="2312261" cy="2728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500" b="1" dirty="0">
                <a:latin typeface="+mn-lt"/>
              </a:rPr>
              <a:t>Agilité &amp; réactivité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8854430" y="3037149"/>
            <a:ext cx="2634793" cy="653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La satisfaction du client et le respect des engagements. Volonté de se surpasser</a:t>
            </a:r>
            <a:endParaRPr lang="en-US" sz="15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841216" y="2764325"/>
            <a:ext cx="2312527" cy="2728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500" b="1" dirty="0">
                <a:latin typeface="+mn-lt"/>
              </a:rPr>
              <a:t>Excellence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8854430" y="4781887"/>
            <a:ext cx="2634793" cy="653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500" dirty="0"/>
              <a:t>Nos expériences, nos idées, nos acquis, nos points de blocage</a:t>
            </a:r>
            <a:endParaRPr lang="en-US" sz="15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841217" y="4509063"/>
            <a:ext cx="2312526" cy="2728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500" b="1" dirty="0">
                <a:latin typeface="+mn-lt"/>
              </a:rPr>
              <a:t>Partage</a:t>
            </a:r>
          </a:p>
        </p:txBody>
      </p:sp>
      <p:grpSp>
        <p:nvGrpSpPr>
          <p:cNvPr id="22" name="Group 29"/>
          <p:cNvGrpSpPr>
            <a:grpSpLocks noChangeAspect="1"/>
          </p:cNvGrpSpPr>
          <p:nvPr/>
        </p:nvGrpSpPr>
        <p:grpSpPr bwMode="auto">
          <a:xfrm>
            <a:off x="6651349" y="4703661"/>
            <a:ext cx="512763" cy="561975"/>
            <a:chOff x="3379" y="1620"/>
            <a:chExt cx="323" cy="354"/>
          </a:xfrm>
          <a:solidFill>
            <a:schemeClr val="bg1"/>
          </a:solidFill>
        </p:grpSpPr>
        <p:sp>
          <p:nvSpPr>
            <p:cNvPr id="23" name="Freeform 30"/>
            <p:cNvSpPr>
              <a:spLocks noEditPoints="1"/>
            </p:cNvSpPr>
            <p:nvPr/>
          </p:nvSpPr>
          <p:spPr bwMode="auto">
            <a:xfrm>
              <a:off x="3379" y="1620"/>
              <a:ext cx="323" cy="198"/>
            </a:xfrm>
            <a:custGeom>
              <a:avLst/>
              <a:gdLst>
                <a:gd name="T0" fmla="*/ 234 w 516"/>
                <a:gd name="T1" fmla="*/ 318 h 318"/>
                <a:gd name="T2" fmla="*/ 225 w 516"/>
                <a:gd name="T3" fmla="*/ 312 h 318"/>
                <a:gd name="T4" fmla="*/ 118 w 516"/>
                <a:gd name="T5" fmla="*/ 261 h 318"/>
                <a:gd name="T6" fmla="*/ 7 w 516"/>
                <a:gd name="T7" fmla="*/ 208 h 318"/>
                <a:gd name="T8" fmla="*/ 16 w 516"/>
                <a:gd name="T9" fmla="*/ 159 h 318"/>
                <a:gd name="T10" fmla="*/ 28 w 516"/>
                <a:gd name="T11" fmla="*/ 128 h 318"/>
                <a:gd name="T12" fmla="*/ 48 w 516"/>
                <a:gd name="T13" fmla="*/ 91 h 318"/>
                <a:gd name="T14" fmla="*/ 59 w 516"/>
                <a:gd name="T15" fmla="*/ 79 h 318"/>
                <a:gd name="T16" fmla="*/ 82 w 516"/>
                <a:gd name="T17" fmla="*/ 50 h 318"/>
                <a:gd name="T18" fmla="*/ 129 w 516"/>
                <a:gd name="T19" fmla="*/ 34 h 318"/>
                <a:gd name="T20" fmla="*/ 136 w 516"/>
                <a:gd name="T21" fmla="*/ 34 h 318"/>
                <a:gd name="T22" fmla="*/ 172 w 516"/>
                <a:gd name="T23" fmla="*/ 4 h 318"/>
                <a:gd name="T24" fmla="*/ 187 w 516"/>
                <a:gd name="T25" fmla="*/ 0 h 318"/>
                <a:gd name="T26" fmla="*/ 230 w 516"/>
                <a:gd name="T27" fmla="*/ 90 h 318"/>
                <a:gd name="T28" fmla="*/ 237 w 516"/>
                <a:gd name="T29" fmla="*/ 131 h 318"/>
                <a:gd name="T30" fmla="*/ 239 w 516"/>
                <a:gd name="T31" fmla="*/ 99 h 318"/>
                <a:gd name="T32" fmla="*/ 288 w 516"/>
                <a:gd name="T33" fmla="*/ 2 h 318"/>
                <a:gd name="T34" fmla="*/ 295 w 516"/>
                <a:gd name="T35" fmla="*/ 3 h 318"/>
                <a:gd name="T36" fmla="*/ 349 w 516"/>
                <a:gd name="T37" fmla="*/ 28 h 318"/>
                <a:gd name="T38" fmla="*/ 364 w 516"/>
                <a:gd name="T39" fmla="*/ 37 h 318"/>
                <a:gd name="T40" fmla="*/ 420 w 516"/>
                <a:gd name="T41" fmla="*/ 75 h 318"/>
                <a:gd name="T42" fmla="*/ 434 w 516"/>
                <a:gd name="T43" fmla="*/ 87 h 318"/>
                <a:gd name="T44" fmla="*/ 464 w 516"/>
                <a:gd name="T45" fmla="*/ 131 h 318"/>
                <a:gd name="T46" fmla="*/ 501 w 516"/>
                <a:gd name="T47" fmla="*/ 213 h 318"/>
                <a:gd name="T48" fmla="*/ 410 w 516"/>
                <a:gd name="T49" fmla="*/ 260 h 318"/>
                <a:gd name="T50" fmla="*/ 385 w 516"/>
                <a:gd name="T51" fmla="*/ 258 h 318"/>
                <a:gd name="T52" fmla="*/ 348 w 516"/>
                <a:gd name="T53" fmla="*/ 256 h 318"/>
                <a:gd name="T54" fmla="*/ 244 w 516"/>
                <a:gd name="T55" fmla="*/ 309 h 318"/>
                <a:gd name="T56" fmla="*/ 235 w 516"/>
                <a:gd name="T57" fmla="*/ 318 h 318"/>
                <a:gd name="T58" fmla="*/ 234 w 516"/>
                <a:gd name="T59" fmla="*/ 318 h 318"/>
                <a:gd name="T60" fmla="*/ 129 w 516"/>
                <a:gd name="T61" fmla="*/ 54 h 318"/>
                <a:gd name="T62" fmla="*/ 93 w 516"/>
                <a:gd name="T63" fmla="*/ 66 h 318"/>
                <a:gd name="T64" fmla="*/ 78 w 516"/>
                <a:gd name="T65" fmla="*/ 84 h 318"/>
                <a:gd name="T66" fmla="*/ 57 w 516"/>
                <a:gd name="T67" fmla="*/ 109 h 318"/>
                <a:gd name="T68" fmla="*/ 48 w 516"/>
                <a:gd name="T69" fmla="*/ 128 h 318"/>
                <a:gd name="T70" fmla="*/ 30 w 516"/>
                <a:gd name="T71" fmla="*/ 173 h 318"/>
                <a:gd name="T72" fmla="*/ 26 w 516"/>
                <a:gd name="T73" fmla="*/ 201 h 318"/>
                <a:gd name="T74" fmla="*/ 118 w 516"/>
                <a:gd name="T75" fmla="*/ 241 h 318"/>
                <a:gd name="T76" fmla="*/ 231 w 516"/>
                <a:gd name="T77" fmla="*/ 285 h 318"/>
                <a:gd name="T78" fmla="*/ 348 w 516"/>
                <a:gd name="T79" fmla="*/ 236 h 318"/>
                <a:gd name="T80" fmla="*/ 388 w 516"/>
                <a:gd name="T81" fmla="*/ 239 h 318"/>
                <a:gd name="T82" fmla="*/ 410 w 516"/>
                <a:gd name="T83" fmla="*/ 240 h 318"/>
                <a:gd name="T84" fmla="*/ 482 w 516"/>
                <a:gd name="T85" fmla="*/ 206 h 318"/>
                <a:gd name="T86" fmla="*/ 447 w 516"/>
                <a:gd name="T87" fmla="*/ 142 h 318"/>
                <a:gd name="T88" fmla="*/ 444 w 516"/>
                <a:gd name="T89" fmla="*/ 130 h 318"/>
                <a:gd name="T90" fmla="*/ 422 w 516"/>
                <a:gd name="T91" fmla="*/ 103 h 318"/>
                <a:gd name="T92" fmla="*/ 403 w 516"/>
                <a:gd name="T93" fmla="*/ 87 h 318"/>
                <a:gd name="T94" fmla="*/ 361 w 516"/>
                <a:gd name="T95" fmla="*/ 57 h 318"/>
                <a:gd name="T96" fmla="*/ 336 w 516"/>
                <a:gd name="T97" fmla="*/ 43 h 318"/>
                <a:gd name="T98" fmla="*/ 293 w 516"/>
                <a:gd name="T99" fmla="*/ 23 h 318"/>
                <a:gd name="T100" fmla="*/ 288 w 516"/>
                <a:gd name="T101" fmla="*/ 22 h 318"/>
                <a:gd name="T102" fmla="*/ 259 w 516"/>
                <a:gd name="T103" fmla="*/ 99 h 318"/>
                <a:gd name="T104" fmla="*/ 237 w 516"/>
                <a:gd name="T105" fmla="*/ 156 h 318"/>
                <a:gd name="T106" fmla="*/ 210 w 516"/>
                <a:gd name="T107" fmla="*/ 92 h 318"/>
                <a:gd name="T108" fmla="*/ 187 w 516"/>
                <a:gd name="T109" fmla="*/ 20 h 318"/>
                <a:gd name="T110" fmla="*/ 180 w 516"/>
                <a:gd name="T111" fmla="*/ 22 h 318"/>
                <a:gd name="T112" fmla="*/ 152 w 516"/>
                <a:gd name="T113" fmla="*/ 47 h 318"/>
                <a:gd name="T114" fmla="*/ 148 w 516"/>
                <a:gd name="T115" fmla="*/ 54 h 318"/>
                <a:gd name="T116" fmla="*/ 139 w 516"/>
                <a:gd name="T117" fmla="*/ 55 h 318"/>
                <a:gd name="T118" fmla="*/ 139 w 516"/>
                <a:gd name="T119" fmla="*/ 55 h 318"/>
                <a:gd name="T120" fmla="*/ 129 w 516"/>
                <a:gd name="T121" fmla="*/ 54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6" h="318">
                  <a:moveTo>
                    <a:pt x="234" y="318"/>
                  </a:moveTo>
                  <a:cubicBezTo>
                    <a:pt x="230" y="318"/>
                    <a:pt x="226" y="316"/>
                    <a:pt x="225" y="312"/>
                  </a:cubicBezTo>
                  <a:cubicBezTo>
                    <a:pt x="224" y="310"/>
                    <a:pt x="202" y="261"/>
                    <a:pt x="118" y="261"/>
                  </a:cubicBezTo>
                  <a:cubicBezTo>
                    <a:pt x="53" y="261"/>
                    <a:pt x="18" y="234"/>
                    <a:pt x="7" y="208"/>
                  </a:cubicBezTo>
                  <a:cubicBezTo>
                    <a:pt x="0" y="190"/>
                    <a:pt x="3" y="172"/>
                    <a:pt x="16" y="159"/>
                  </a:cubicBezTo>
                  <a:cubicBezTo>
                    <a:pt x="27" y="148"/>
                    <a:pt x="27" y="138"/>
                    <a:pt x="28" y="128"/>
                  </a:cubicBezTo>
                  <a:cubicBezTo>
                    <a:pt x="28" y="116"/>
                    <a:pt x="29" y="101"/>
                    <a:pt x="48" y="91"/>
                  </a:cubicBezTo>
                  <a:cubicBezTo>
                    <a:pt x="57" y="87"/>
                    <a:pt x="58" y="84"/>
                    <a:pt x="59" y="79"/>
                  </a:cubicBezTo>
                  <a:cubicBezTo>
                    <a:pt x="62" y="70"/>
                    <a:pt x="65" y="61"/>
                    <a:pt x="82" y="50"/>
                  </a:cubicBezTo>
                  <a:cubicBezTo>
                    <a:pt x="101" y="37"/>
                    <a:pt x="118" y="34"/>
                    <a:pt x="129" y="34"/>
                  </a:cubicBezTo>
                  <a:cubicBezTo>
                    <a:pt x="132" y="34"/>
                    <a:pt x="134" y="34"/>
                    <a:pt x="136" y="34"/>
                  </a:cubicBezTo>
                  <a:cubicBezTo>
                    <a:pt x="140" y="26"/>
                    <a:pt x="150" y="13"/>
                    <a:pt x="172" y="4"/>
                  </a:cubicBezTo>
                  <a:cubicBezTo>
                    <a:pt x="177" y="1"/>
                    <a:pt x="182" y="0"/>
                    <a:pt x="187" y="0"/>
                  </a:cubicBezTo>
                  <a:cubicBezTo>
                    <a:pt x="219" y="0"/>
                    <a:pt x="225" y="48"/>
                    <a:pt x="230" y="90"/>
                  </a:cubicBezTo>
                  <a:cubicBezTo>
                    <a:pt x="232" y="103"/>
                    <a:pt x="234" y="122"/>
                    <a:pt x="237" y="131"/>
                  </a:cubicBezTo>
                  <a:cubicBezTo>
                    <a:pt x="239" y="123"/>
                    <a:pt x="239" y="109"/>
                    <a:pt x="239" y="99"/>
                  </a:cubicBezTo>
                  <a:cubicBezTo>
                    <a:pt x="241" y="58"/>
                    <a:pt x="243" y="2"/>
                    <a:pt x="288" y="2"/>
                  </a:cubicBezTo>
                  <a:cubicBezTo>
                    <a:pt x="290" y="2"/>
                    <a:pt x="293" y="3"/>
                    <a:pt x="295" y="3"/>
                  </a:cubicBezTo>
                  <a:cubicBezTo>
                    <a:pt x="323" y="7"/>
                    <a:pt x="338" y="19"/>
                    <a:pt x="349" y="28"/>
                  </a:cubicBezTo>
                  <a:cubicBezTo>
                    <a:pt x="355" y="33"/>
                    <a:pt x="360" y="36"/>
                    <a:pt x="364" y="37"/>
                  </a:cubicBezTo>
                  <a:cubicBezTo>
                    <a:pt x="386" y="41"/>
                    <a:pt x="410" y="62"/>
                    <a:pt x="420" y="75"/>
                  </a:cubicBezTo>
                  <a:cubicBezTo>
                    <a:pt x="422" y="78"/>
                    <a:pt x="428" y="83"/>
                    <a:pt x="434" y="87"/>
                  </a:cubicBezTo>
                  <a:cubicBezTo>
                    <a:pt x="447" y="98"/>
                    <a:pt x="467" y="112"/>
                    <a:pt x="464" y="131"/>
                  </a:cubicBezTo>
                  <a:cubicBezTo>
                    <a:pt x="495" y="155"/>
                    <a:pt x="516" y="177"/>
                    <a:pt x="501" y="213"/>
                  </a:cubicBezTo>
                  <a:cubicBezTo>
                    <a:pt x="489" y="242"/>
                    <a:pt x="454" y="260"/>
                    <a:pt x="410" y="260"/>
                  </a:cubicBezTo>
                  <a:cubicBezTo>
                    <a:pt x="402" y="260"/>
                    <a:pt x="393" y="260"/>
                    <a:pt x="385" y="258"/>
                  </a:cubicBezTo>
                  <a:cubicBezTo>
                    <a:pt x="373" y="257"/>
                    <a:pt x="360" y="256"/>
                    <a:pt x="348" y="256"/>
                  </a:cubicBezTo>
                  <a:cubicBezTo>
                    <a:pt x="301" y="256"/>
                    <a:pt x="249" y="270"/>
                    <a:pt x="244" y="309"/>
                  </a:cubicBezTo>
                  <a:cubicBezTo>
                    <a:pt x="243" y="314"/>
                    <a:pt x="240" y="317"/>
                    <a:pt x="235" y="318"/>
                  </a:cubicBezTo>
                  <a:cubicBezTo>
                    <a:pt x="235" y="318"/>
                    <a:pt x="234" y="318"/>
                    <a:pt x="234" y="318"/>
                  </a:cubicBezTo>
                  <a:close/>
                  <a:moveTo>
                    <a:pt x="129" y="54"/>
                  </a:moveTo>
                  <a:cubicBezTo>
                    <a:pt x="121" y="54"/>
                    <a:pt x="108" y="56"/>
                    <a:pt x="93" y="66"/>
                  </a:cubicBezTo>
                  <a:cubicBezTo>
                    <a:pt x="81" y="74"/>
                    <a:pt x="80" y="79"/>
                    <a:pt x="78" y="84"/>
                  </a:cubicBezTo>
                  <a:cubicBezTo>
                    <a:pt x="76" y="93"/>
                    <a:pt x="73" y="101"/>
                    <a:pt x="57" y="109"/>
                  </a:cubicBezTo>
                  <a:cubicBezTo>
                    <a:pt x="49" y="113"/>
                    <a:pt x="48" y="117"/>
                    <a:pt x="48" y="128"/>
                  </a:cubicBezTo>
                  <a:cubicBezTo>
                    <a:pt x="47" y="140"/>
                    <a:pt x="47" y="157"/>
                    <a:pt x="30" y="173"/>
                  </a:cubicBezTo>
                  <a:cubicBezTo>
                    <a:pt x="23" y="180"/>
                    <a:pt x="22" y="190"/>
                    <a:pt x="26" y="201"/>
                  </a:cubicBezTo>
                  <a:cubicBezTo>
                    <a:pt x="34" y="219"/>
                    <a:pt x="62" y="241"/>
                    <a:pt x="118" y="241"/>
                  </a:cubicBezTo>
                  <a:cubicBezTo>
                    <a:pt x="182" y="241"/>
                    <a:pt x="215" y="267"/>
                    <a:pt x="231" y="285"/>
                  </a:cubicBezTo>
                  <a:cubicBezTo>
                    <a:pt x="247" y="254"/>
                    <a:pt x="289" y="236"/>
                    <a:pt x="348" y="236"/>
                  </a:cubicBezTo>
                  <a:cubicBezTo>
                    <a:pt x="361" y="236"/>
                    <a:pt x="374" y="237"/>
                    <a:pt x="388" y="239"/>
                  </a:cubicBezTo>
                  <a:cubicBezTo>
                    <a:pt x="395" y="240"/>
                    <a:pt x="403" y="240"/>
                    <a:pt x="410" y="240"/>
                  </a:cubicBezTo>
                  <a:cubicBezTo>
                    <a:pt x="446" y="240"/>
                    <a:pt x="473" y="227"/>
                    <a:pt x="482" y="206"/>
                  </a:cubicBezTo>
                  <a:cubicBezTo>
                    <a:pt x="491" y="184"/>
                    <a:pt x="484" y="171"/>
                    <a:pt x="447" y="142"/>
                  </a:cubicBezTo>
                  <a:cubicBezTo>
                    <a:pt x="443" y="139"/>
                    <a:pt x="442" y="134"/>
                    <a:pt x="444" y="130"/>
                  </a:cubicBezTo>
                  <a:cubicBezTo>
                    <a:pt x="447" y="123"/>
                    <a:pt x="436" y="114"/>
                    <a:pt x="422" y="103"/>
                  </a:cubicBezTo>
                  <a:cubicBezTo>
                    <a:pt x="414" y="98"/>
                    <a:pt x="407" y="93"/>
                    <a:pt x="403" y="87"/>
                  </a:cubicBezTo>
                  <a:cubicBezTo>
                    <a:pt x="395" y="74"/>
                    <a:pt x="375" y="59"/>
                    <a:pt x="361" y="57"/>
                  </a:cubicBezTo>
                  <a:cubicBezTo>
                    <a:pt x="351" y="55"/>
                    <a:pt x="344" y="50"/>
                    <a:pt x="336" y="43"/>
                  </a:cubicBezTo>
                  <a:cubicBezTo>
                    <a:pt x="326" y="35"/>
                    <a:pt x="315" y="26"/>
                    <a:pt x="293" y="23"/>
                  </a:cubicBezTo>
                  <a:cubicBezTo>
                    <a:pt x="291" y="22"/>
                    <a:pt x="289" y="22"/>
                    <a:pt x="288" y="22"/>
                  </a:cubicBezTo>
                  <a:cubicBezTo>
                    <a:pt x="264" y="22"/>
                    <a:pt x="261" y="57"/>
                    <a:pt x="259" y="99"/>
                  </a:cubicBezTo>
                  <a:cubicBezTo>
                    <a:pt x="258" y="130"/>
                    <a:pt x="257" y="156"/>
                    <a:pt x="237" y="156"/>
                  </a:cubicBezTo>
                  <a:cubicBezTo>
                    <a:pt x="218" y="156"/>
                    <a:pt x="215" y="129"/>
                    <a:pt x="210" y="92"/>
                  </a:cubicBezTo>
                  <a:cubicBezTo>
                    <a:pt x="207" y="64"/>
                    <a:pt x="201" y="20"/>
                    <a:pt x="187" y="20"/>
                  </a:cubicBezTo>
                  <a:cubicBezTo>
                    <a:pt x="185" y="20"/>
                    <a:pt x="183" y="21"/>
                    <a:pt x="180" y="22"/>
                  </a:cubicBezTo>
                  <a:cubicBezTo>
                    <a:pt x="155" y="33"/>
                    <a:pt x="152" y="47"/>
                    <a:pt x="152" y="47"/>
                  </a:cubicBezTo>
                  <a:cubicBezTo>
                    <a:pt x="152" y="50"/>
                    <a:pt x="150" y="52"/>
                    <a:pt x="148" y="54"/>
                  </a:cubicBezTo>
                  <a:cubicBezTo>
                    <a:pt x="145" y="56"/>
                    <a:pt x="142" y="56"/>
                    <a:pt x="139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5"/>
                    <a:pt x="135" y="54"/>
                    <a:pt x="12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3514" y="1805"/>
              <a:ext cx="52" cy="169"/>
            </a:xfrm>
            <a:custGeom>
              <a:avLst/>
              <a:gdLst>
                <a:gd name="T0" fmla="*/ 11 w 82"/>
                <a:gd name="T1" fmla="*/ 271 h 271"/>
                <a:gd name="T2" fmla="*/ 7 w 82"/>
                <a:gd name="T3" fmla="*/ 270 h 271"/>
                <a:gd name="T4" fmla="*/ 2 w 82"/>
                <a:gd name="T5" fmla="*/ 257 h 271"/>
                <a:gd name="T6" fmla="*/ 9 w 82"/>
                <a:gd name="T7" fmla="*/ 16 h 271"/>
                <a:gd name="T8" fmla="*/ 13 w 82"/>
                <a:gd name="T9" fmla="*/ 2 h 271"/>
                <a:gd name="T10" fmla="*/ 27 w 82"/>
                <a:gd name="T11" fmla="*/ 6 h 271"/>
                <a:gd name="T12" fmla="*/ 20 w 82"/>
                <a:gd name="T13" fmla="*/ 265 h 271"/>
                <a:gd name="T14" fmla="*/ 11 w 82"/>
                <a:gd name="T1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271">
                  <a:moveTo>
                    <a:pt x="11" y="271"/>
                  </a:moveTo>
                  <a:cubicBezTo>
                    <a:pt x="10" y="271"/>
                    <a:pt x="8" y="271"/>
                    <a:pt x="7" y="270"/>
                  </a:cubicBezTo>
                  <a:cubicBezTo>
                    <a:pt x="2" y="268"/>
                    <a:pt x="0" y="262"/>
                    <a:pt x="2" y="257"/>
                  </a:cubicBezTo>
                  <a:cubicBezTo>
                    <a:pt x="60" y="117"/>
                    <a:pt x="10" y="17"/>
                    <a:pt x="9" y="16"/>
                  </a:cubicBezTo>
                  <a:cubicBezTo>
                    <a:pt x="7" y="11"/>
                    <a:pt x="8" y="5"/>
                    <a:pt x="13" y="2"/>
                  </a:cubicBezTo>
                  <a:cubicBezTo>
                    <a:pt x="18" y="0"/>
                    <a:pt x="24" y="2"/>
                    <a:pt x="27" y="6"/>
                  </a:cubicBezTo>
                  <a:cubicBezTo>
                    <a:pt x="29" y="11"/>
                    <a:pt x="82" y="115"/>
                    <a:pt x="20" y="265"/>
                  </a:cubicBezTo>
                  <a:cubicBezTo>
                    <a:pt x="19" y="269"/>
                    <a:pt x="15" y="271"/>
                    <a:pt x="11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44"/>
          <p:cNvGrpSpPr>
            <a:grpSpLocks noChangeAspect="1"/>
          </p:cNvGrpSpPr>
          <p:nvPr/>
        </p:nvGrpSpPr>
        <p:grpSpPr bwMode="auto">
          <a:xfrm>
            <a:off x="4880262" y="2738961"/>
            <a:ext cx="438130" cy="843922"/>
            <a:chOff x="4740" y="1625"/>
            <a:chExt cx="176" cy="339"/>
          </a:xfrm>
          <a:solidFill>
            <a:schemeClr val="bg1"/>
          </a:solidFill>
        </p:grpSpPr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4807" y="1625"/>
              <a:ext cx="42" cy="66"/>
            </a:xfrm>
            <a:custGeom>
              <a:avLst/>
              <a:gdLst>
                <a:gd name="T0" fmla="*/ 36 w 71"/>
                <a:gd name="T1" fmla="*/ 112 h 112"/>
                <a:gd name="T2" fmla="*/ 29 w 71"/>
                <a:gd name="T3" fmla="*/ 110 h 112"/>
                <a:gd name="T4" fmla="*/ 0 w 71"/>
                <a:gd name="T5" fmla="*/ 57 h 112"/>
                <a:gd name="T6" fmla="*/ 29 w 71"/>
                <a:gd name="T7" fmla="*/ 3 h 112"/>
                <a:gd name="T8" fmla="*/ 42 w 71"/>
                <a:gd name="T9" fmla="*/ 3 h 112"/>
                <a:gd name="T10" fmla="*/ 71 w 71"/>
                <a:gd name="T11" fmla="*/ 57 h 112"/>
                <a:gd name="T12" fmla="*/ 42 w 71"/>
                <a:gd name="T13" fmla="*/ 110 h 112"/>
                <a:gd name="T14" fmla="*/ 36 w 71"/>
                <a:gd name="T15" fmla="*/ 112 h 112"/>
                <a:gd name="T16" fmla="*/ 36 w 71"/>
                <a:gd name="T17" fmla="*/ 25 h 112"/>
                <a:gd name="T18" fmla="*/ 20 w 71"/>
                <a:gd name="T19" fmla="*/ 57 h 112"/>
                <a:gd name="T20" fmla="*/ 36 w 71"/>
                <a:gd name="T21" fmla="*/ 88 h 112"/>
                <a:gd name="T22" fmla="*/ 51 w 71"/>
                <a:gd name="T23" fmla="*/ 57 h 112"/>
                <a:gd name="T24" fmla="*/ 36 w 71"/>
                <a:gd name="T25" fmla="*/ 2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2">
                  <a:moveTo>
                    <a:pt x="36" y="112"/>
                  </a:moveTo>
                  <a:cubicBezTo>
                    <a:pt x="33" y="112"/>
                    <a:pt x="31" y="111"/>
                    <a:pt x="29" y="110"/>
                  </a:cubicBezTo>
                  <a:cubicBezTo>
                    <a:pt x="28" y="109"/>
                    <a:pt x="0" y="86"/>
                    <a:pt x="0" y="57"/>
                  </a:cubicBezTo>
                  <a:cubicBezTo>
                    <a:pt x="0" y="27"/>
                    <a:pt x="28" y="4"/>
                    <a:pt x="29" y="3"/>
                  </a:cubicBezTo>
                  <a:cubicBezTo>
                    <a:pt x="33" y="0"/>
                    <a:pt x="38" y="0"/>
                    <a:pt x="42" y="3"/>
                  </a:cubicBezTo>
                  <a:cubicBezTo>
                    <a:pt x="43" y="4"/>
                    <a:pt x="71" y="27"/>
                    <a:pt x="71" y="57"/>
                  </a:cubicBezTo>
                  <a:cubicBezTo>
                    <a:pt x="71" y="86"/>
                    <a:pt x="43" y="109"/>
                    <a:pt x="42" y="110"/>
                  </a:cubicBezTo>
                  <a:cubicBezTo>
                    <a:pt x="40" y="111"/>
                    <a:pt x="38" y="112"/>
                    <a:pt x="36" y="112"/>
                  </a:cubicBezTo>
                  <a:close/>
                  <a:moveTo>
                    <a:pt x="36" y="25"/>
                  </a:moveTo>
                  <a:cubicBezTo>
                    <a:pt x="29" y="32"/>
                    <a:pt x="20" y="44"/>
                    <a:pt x="20" y="57"/>
                  </a:cubicBezTo>
                  <a:cubicBezTo>
                    <a:pt x="20" y="69"/>
                    <a:pt x="29" y="81"/>
                    <a:pt x="36" y="88"/>
                  </a:cubicBezTo>
                  <a:cubicBezTo>
                    <a:pt x="42" y="81"/>
                    <a:pt x="51" y="69"/>
                    <a:pt x="51" y="57"/>
                  </a:cubicBezTo>
                  <a:cubicBezTo>
                    <a:pt x="51" y="44"/>
                    <a:pt x="42" y="32"/>
                    <a:pt x="3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>
              <a:off x="4820" y="1665"/>
              <a:ext cx="55" cy="50"/>
            </a:xfrm>
            <a:custGeom>
              <a:avLst/>
              <a:gdLst>
                <a:gd name="T0" fmla="*/ 20 w 92"/>
                <a:gd name="T1" fmla="*/ 85 h 85"/>
                <a:gd name="T2" fmla="*/ 20 w 92"/>
                <a:gd name="T3" fmla="*/ 85 h 85"/>
                <a:gd name="T4" fmla="*/ 13 w 92"/>
                <a:gd name="T5" fmla="*/ 84 h 85"/>
                <a:gd name="T6" fmla="*/ 4 w 92"/>
                <a:gd name="T7" fmla="*/ 75 h 85"/>
                <a:gd name="T8" fmla="*/ 21 w 92"/>
                <a:gd name="T9" fmla="*/ 17 h 85"/>
                <a:gd name="T10" fmla="*/ 72 w 92"/>
                <a:gd name="T11" fmla="*/ 0 h 85"/>
                <a:gd name="T12" fmla="*/ 79 w 92"/>
                <a:gd name="T13" fmla="*/ 0 h 85"/>
                <a:gd name="T14" fmla="*/ 88 w 92"/>
                <a:gd name="T15" fmla="*/ 9 h 85"/>
                <a:gd name="T16" fmla="*/ 71 w 92"/>
                <a:gd name="T17" fmla="*/ 67 h 85"/>
                <a:gd name="T18" fmla="*/ 20 w 92"/>
                <a:gd name="T19" fmla="*/ 85 h 85"/>
                <a:gd name="T20" fmla="*/ 68 w 92"/>
                <a:gd name="T21" fmla="*/ 20 h 85"/>
                <a:gd name="T22" fmla="*/ 35 w 92"/>
                <a:gd name="T23" fmla="*/ 31 h 85"/>
                <a:gd name="T24" fmla="*/ 24 w 92"/>
                <a:gd name="T25" fmla="*/ 64 h 85"/>
                <a:gd name="T26" fmla="*/ 57 w 92"/>
                <a:gd name="T27" fmla="*/ 53 h 85"/>
                <a:gd name="T28" fmla="*/ 68 w 92"/>
                <a:gd name="T29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5">
                  <a:moveTo>
                    <a:pt x="20" y="85"/>
                  </a:moveTo>
                  <a:cubicBezTo>
                    <a:pt x="20" y="85"/>
                    <a:pt x="20" y="85"/>
                    <a:pt x="20" y="85"/>
                  </a:cubicBezTo>
                  <a:cubicBezTo>
                    <a:pt x="16" y="85"/>
                    <a:pt x="13" y="84"/>
                    <a:pt x="13" y="84"/>
                  </a:cubicBezTo>
                  <a:cubicBezTo>
                    <a:pt x="8" y="84"/>
                    <a:pt x="4" y="80"/>
                    <a:pt x="4" y="75"/>
                  </a:cubicBezTo>
                  <a:cubicBezTo>
                    <a:pt x="4" y="74"/>
                    <a:pt x="0" y="38"/>
                    <a:pt x="21" y="17"/>
                  </a:cubicBezTo>
                  <a:cubicBezTo>
                    <a:pt x="36" y="2"/>
                    <a:pt x="59" y="0"/>
                    <a:pt x="72" y="0"/>
                  </a:cubicBezTo>
                  <a:cubicBezTo>
                    <a:pt x="76" y="0"/>
                    <a:pt x="79" y="0"/>
                    <a:pt x="79" y="0"/>
                  </a:cubicBezTo>
                  <a:cubicBezTo>
                    <a:pt x="84" y="0"/>
                    <a:pt x="88" y="4"/>
                    <a:pt x="88" y="9"/>
                  </a:cubicBezTo>
                  <a:cubicBezTo>
                    <a:pt x="88" y="10"/>
                    <a:pt x="92" y="46"/>
                    <a:pt x="71" y="67"/>
                  </a:cubicBezTo>
                  <a:cubicBezTo>
                    <a:pt x="56" y="82"/>
                    <a:pt x="33" y="85"/>
                    <a:pt x="20" y="85"/>
                  </a:cubicBezTo>
                  <a:close/>
                  <a:moveTo>
                    <a:pt x="68" y="20"/>
                  </a:moveTo>
                  <a:cubicBezTo>
                    <a:pt x="60" y="20"/>
                    <a:pt x="44" y="22"/>
                    <a:pt x="35" y="31"/>
                  </a:cubicBezTo>
                  <a:cubicBezTo>
                    <a:pt x="26" y="40"/>
                    <a:pt x="24" y="55"/>
                    <a:pt x="24" y="64"/>
                  </a:cubicBezTo>
                  <a:cubicBezTo>
                    <a:pt x="32" y="64"/>
                    <a:pt x="48" y="62"/>
                    <a:pt x="57" y="53"/>
                  </a:cubicBezTo>
                  <a:cubicBezTo>
                    <a:pt x="66" y="44"/>
                    <a:pt x="68" y="29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4820" y="1701"/>
              <a:ext cx="68" cy="62"/>
            </a:xfrm>
            <a:custGeom>
              <a:avLst/>
              <a:gdLst>
                <a:gd name="T0" fmla="*/ 24 w 115"/>
                <a:gd name="T1" fmla="*/ 106 h 106"/>
                <a:gd name="T2" fmla="*/ 24 w 115"/>
                <a:gd name="T3" fmla="*/ 106 h 106"/>
                <a:gd name="T4" fmla="*/ 14 w 115"/>
                <a:gd name="T5" fmla="*/ 106 h 106"/>
                <a:gd name="T6" fmla="*/ 5 w 115"/>
                <a:gd name="T7" fmla="*/ 97 h 106"/>
                <a:gd name="T8" fmla="*/ 27 w 115"/>
                <a:gd name="T9" fmla="*/ 23 h 106"/>
                <a:gd name="T10" fmla="*/ 91 w 115"/>
                <a:gd name="T11" fmla="*/ 0 h 106"/>
                <a:gd name="T12" fmla="*/ 101 w 115"/>
                <a:gd name="T13" fmla="*/ 1 h 106"/>
                <a:gd name="T14" fmla="*/ 110 w 115"/>
                <a:gd name="T15" fmla="*/ 10 h 106"/>
                <a:gd name="T16" fmla="*/ 88 w 115"/>
                <a:gd name="T17" fmla="*/ 84 h 106"/>
                <a:gd name="T18" fmla="*/ 24 w 115"/>
                <a:gd name="T19" fmla="*/ 106 h 106"/>
                <a:gd name="T20" fmla="*/ 91 w 115"/>
                <a:gd name="T21" fmla="*/ 20 h 106"/>
                <a:gd name="T22" fmla="*/ 41 w 115"/>
                <a:gd name="T23" fmla="*/ 37 h 106"/>
                <a:gd name="T24" fmla="*/ 25 w 115"/>
                <a:gd name="T25" fmla="*/ 86 h 106"/>
                <a:gd name="T26" fmla="*/ 74 w 115"/>
                <a:gd name="T27" fmla="*/ 70 h 106"/>
                <a:gd name="T28" fmla="*/ 91 w 115"/>
                <a:gd name="T29" fmla="*/ 2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06">
                  <a:moveTo>
                    <a:pt x="24" y="106"/>
                  </a:moveTo>
                  <a:cubicBezTo>
                    <a:pt x="24" y="106"/>
                    <a:pt x="24" y="106"/>
                    <a:pt x="24" y="106"/>
                  </a:cubicBezTo>
                  <a:cubicBezTo>
                    <a:pt x="18" y="106"/>
                    <a:pt x="14" y="106"/>
                    <a:pt x="14" y="106"/>
                  </a:cubicBezTo>
                  <a:cubicBezTo>
                    <a:pt x="9" y="105"/>
                    <a:pt x="5" y="102"/>
                    <a:pt x="5" y="97"/>
                  </a:cubicBezTo>
                  <a:cubicBezTo>
                    <a:pt x="5" y="95"/>
                    <a:pt x="0" y="49"/>
                    <a:pt x="27" y="23"/>
                  </a:cubicBezTo>
                  <a:cubicBezTo>
                    <a:pt x="46" y="3"/>
                    <a:pt x="76" y="0"/>
                    <a:pt x="91" y="0"/>
                  </a:cubicBezTo>
                  <a:cubicBezTo>
                    <a:pt x="97" y="0"/>
                    <a:pt x="101" y="1"/>
                    <a:pt x="101" y="1"/>
                  </a:cubicBezTo>
                  <a:cubicBezTo>
                    <a:pt x="106" y="1"/>
                    <a:pt x="110" y="5"/>
                    <a:pt x="110" y="10"/>
                  </a:cubicBezTo>
                  <a:cubicBezTo>
                    <a:pt x="110" y="12"/>
                    <a:pt x="115" y="57"/>
                    <a:pt x="88" y="84"/>
                  </a:cubicBezTo>
                  <a:cubicBezTo>
                    <a:pt x="69" y="103"/>
                    <a:pt x="39" y="106"/>
                    <a:pt x="24" y="106"/>
                  </a:cubicBezTo>
                  <a:close/>
                  <a:moveTo>
                    <a:pt x="91" y="20"/>
                  </a:moveTo>
                  <a:cubicBezTo>
                    <a:pt x="80" y="20"/>
                    <a:pt x="55" y="22"/>
                    <a:pt x="41" y="37"/>
                  </a:cubicBezTo>
                  <a:cubicBezTo>
                    <a:pt x="27" y="51"/>
                    <a:pt x="25" y="74"/>
                    <a:pt x="25" y="86"/>
                  </a:cubicBezTo>
                  <a:cubicBezTo>
                    <a:pt x="35" y="86"/>
                    <a:pt x="60" y="84"/>
                    <a:pt x="74" y="70"/>
                  </a:cubicBezTo>
                  <a:cubicBezTo>
                    <a:pt x="87" y="57"/>
                    <a:pt x="90" y="34"/>
                    <a:pt x="9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4819" y="1746"/>
              <a:ext cx="84" cy="77"/>
            </a:xfrm>
            <a:custGeom>
              <a:avLst/>
              <a:gdLst>
                <a:gd name="T0" fmla="*/ 27 w 141"/>
                <a:gd name="T1" fmla="*/ 130 h 130"/>
                <a:gd name="T2" fmla="*/ 27 w 141"/>
                <a:gd name="T3" fmla="*/ 130 h 130"/>
                <a:gd name="T4" fmla="*/ 15 w 141"/>
                <a:gd name="T5" fmla="*/ 129 h 130"/>
                <a:gd name="T6" fmla="*/ 6 w 141"/>
                <a:gd name="T7" fmla="*/ 120 h 130"/>
                <a:gd name="T8" fmla="*/ 33 w 141"/>
                <a:gd name="T9" fmla="*/ 27 h 130"/>
                <a:gd name="T10" fmla="*/ 114 w 141"/>
                <a:gd name="T11" fmla="*/ 0 h 130"/>
                <a:gd name="T12" fmla="*/ 126 w 141"/>
                <a:gd name="T13" fmla="*/ 0 h 130"/>
                <a:gd name="T14" fmla="*/ 135 w 141"/>
                <a:gd name="T15" fmla="*/ 9 h 130"/>
                <a:gd name="T16" fmla="*/ 108 w 141"/>
                <a:gd name="T17" fmla="*/ 102 h 130"/>
                <a:gd name="T18" fmla="*/ 27 w 141"/>
                <a:gd name="T19" fmla="*/ 130 h 130"/>
                <a:gd name="T20" fmla="*/ 25 w 141"/>
                <a:gd name="T21" fmla="*/ 110 h 130"/>
                <a:gd name="T22" fmla="*/ 94 w 141"/>
                <a:gd name="T23" fmla="*/ 88 h 130"/>
                <a:gd name="T24" fmla="*/ 115 w 141"/>
                <a:gd name="T25" fmla="*/ 20 h 130"/>
                <a:gd name="T26" fmla="*/ 47 w 141"/>
                <a:gd name="T27" fmla="*/ 41 h 130"/>
                <a:gd name="T28" fmla="*/ 25 w 141"/>
                <a:gd name="T29" fmla="*/ 1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130">
                  <a:moveTo>
                    <a:pt x="27" y="130"/>
                  </a:moveTo>
                  <a:cubicBezTo>
                    <a:pt x="27" y="130"/>
                    <a:pt x="27" y="130"/>
                    <a:pt x="27" y="130"/>
                  </a:cubicBezTo>
                  <a:cubicBezTo>
                    <a:pt x="20" y="130"/>
                    <a:pt x="15" y="129"/>
                    <a:pt x="15" y="129"/>
                  </a:cubicBezTo>
                  <a:cubicBezTo>
                    <a:pt x="10" y="129"/>
                    <a:pt x="6" y="125"/>
                    <a:pt x="6" y="120"/>
                  </a:cubicBezTo>
                  <a:cubicBezTo>
                    <a:pt x="6" y="118"/>
                    <a:pt x="0" y="60"/>
                    <a:pt x="33" y="27"/>
                  </a:cubicBezTo>
                  <a:cubicBezTo>
                    <a:pt x="57" y="3"/>
                    <a:pt x="94" y="0"/>
                    <a:pt x="114" y="0"/>
                  </a:cubicBezTo>
                  <a:cubicBezTo>
                    <a:pt x="121" y="0"/>
                    <a:pt x="126" y="0"/>
                    <a:pt x="126" y="0"/>
                  </a:cubicBezTo>
                  <a:cubicBezTo>
                    <a:pt x="131" y="1"/>
                    <a:pt x="134" y="4"/>
                    <a:pt x="135" y="9"/>
                  </a:cubicBezTo>
                  <a:cubicBezTo>
                    <a:pt x="135" y="11"/>
                    <a:pt x="141" y="69"/>
                    <a:pt x="108" y="102"/>
                  </a:cubicBezTo>
                  <a:cubicBezTo>
                    <a:pt x="84" y="126"/>
                    <a:pt x="47" y="130"/>
                    <a:pt x="27" y="130"/>
                  </a:cubicBezTo>
                  <a:close/>
                  <a:moveTo>
                    <a:pt x="25" y="110"/>
                  </a:moveTo>
                  <a:cubicBezTo>
                    <a:pt x="42" y="110"/>
                    <a:pt x="74" y="107"/>
                    <a:pt x="94" y="88"/>
                  </a:cubicBezTo>
                  <a:cubicBezTo>
                    <a:pt x="113" y="68"/>
                    <a:pt x="116" y="35"/>
                    <a:pt x="115" y="20"/>
                  </a:cubicBezTo>
                  <a:cubicBezTo>
                    <a:pt x="99" y="19"/>
                    <a:pt x="67" y="22"/>
                    <a:pt x="47" y="41"/>
                  </a:cubicBezTo>
                  <a:cubicBezTo>
                    <a:pt x="27" y="61"/>
                    <a:pt x="25" y="94"/>
                    <a:pt x="2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4818" y="1801"/>
              <a:ext cx="98" cy="90"/>
            </a:xfrm>
            <a:custGeom>
              <a:avLst/>
              <a:gdLst>
                <a:gd name="T0" fmla="*/ 30 w 165"/>
                <a:gd name="T1" fmla="*/ 153 h 153"/>
                <a:gd name="T2" fmla="*/ 30 w 165"/>
                <a:gd name="T3" fmla="*/ 153 h 153"/>
                <a:gd name="T4" fmla="*/ 16 w 165"/>
                <a:gd name="T5" fmla="*/ 152 h 153"/>
                <a:gd name="T6" fmla="*/ 7 w 165"/>
                <a:gd name="T7" fmla="*/ 143 h 153"/>
                <a:gd name="T8" fmla="*/ 39 w 165"/>
                <a:gd name="T9" fmla="*/ 33 h 153"/>
                <a:gd name="T10" fmla="*/ 135 w 165"/>
                <a:gd name="T11" fmla="*/ 0 h 153"/>
                <a:gd name="T12" fmla="*/ 149 w 165"/>
                <a:gd name="T13" fmla="*/ 1 h 153"/>
                <a:gd name="T14" fmla="*/ 158 w 165"/>
                <a:gd name="T15" fmla="*/ 10 h 153"/>
                <a:gd name="T16" fmla="*/ 126 w 165"/>
                <a:gd name="T17" fmla="*/ 120 h 153"/>
                <a:gd name="T18" fmla="*/ 30 w 165"/>
                <a:gd name="T19" fmla="*/ 153 h 153"/>
                <a:gd name="T20" fmla="*/ 26 w 165"/>
                <a:gd name="T21" fmla="*/ 133 h 153"/>
                <a:gd name="T22" fmla="*/ 30 w 165"/>
                <a:gd name="T23" fmla="*/ 133 h 153"/>
                <a:gd name="T24" fmla="*/ 112 w 165"/>
                <a:gd name="T25" fmla="*/ 106 h 153"/>
                <a:gd name="T26" fmla="*/ 139 w 165"/>
                <a:gd name="T27" fmla="*/ 20 h 153"/>
                <a:gd name="T28" fmla="*/ 135 w 165"/>
                <a:gd name="T29" fmla="*/ 20 h 153"/>
                <a:gd name="T30" fmla="*/ 53 w 165"/>
                <a:gd name="T31" fmla="*/ 47 h 153"/>
                <a:gd name="T32" fmla="*/ 26 w 165"/>
                <a:gd name="T33" fmla="*/ 1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53">
                  <a:moveTo>
                    <a:pt x="30" y="153"/>
                  </a:moveTo>
                  <a:cubicBezTo>
                    <a:pt x="30" y="153"/>
                    <a:pt x="30" y="153"/>
                    <a:pt x="30" y="153"/>
                  </a:cubicBezTo>
                  <a:cubicBezTo>
                    <a:pt x="22" y="153"/>
                    <a:pt x="16" y="152"/>
                    <a:pt x="16" y="152"/>
                  </a:cubicBezTo>
                  <a:cubicBezTo>
                    <a:pt x="11" y="152"/>
                    <a:pt x="7" y="148"/>
                    <a:pt x="7" y="143"/>
                  </a:cubicBezTo>
                  <a:cubicBezTo>
                    <a:pt x="7" y="141"/>
                    <a:pt x="0" y="72"/>
                    <a:pt x="39" y="33"/>
                  </a:cubicBezTo>
                  <a:cubicBezTo>
                    <a:pt x="67" y="5"/>
                    <a:pt x="111" y="0"/>
                    <a:pt x="135" y="0"/>
                  </a:cubicBezTo>
                  <a:cubicBezTo>
                    <a:pt x="144" y="0"/>
                    <a:pt x="149" y="1"/>
                    <a:pt x="149" y="1"/>
                  </a:cubicBezTo>
                  <a:cubicBezTo>
                    <a:pt x="154" y="1"/>
                    <a:pt x="158" y="5"/>
                    <a:pt x="158" y="10"/>
                  </a:cubicBezTo>
                  <a:cubicBezTo>
                    <a:pt x="159" y="13"/>
                    <a:pt x="165" y="81"/>
                    <a:pt x="126" y="120"/>
                  </a:cubicBezTo>
                  <a:cubicBezTo>
                    <a:pt x="98" y="149"/>
                    <a:pt x="54" y="153"/>
                    <a:pt x="30" y="153"/>
                  </a:cubicBezTo>
                  <a:close/>
                  <a:moveTo>
                    <a:pt x="26" y="133"/>
                  </a:moveTo>
                  <a:cubicBezTo>
                    <a:pt x="28" y="133"/>
                    <a:pt x="29" y="133"/>
                    <a:pt x="30" y="133"/>
                  </a:cubicBezTo>
                  <a:cubicBezTo>
                    <a:pt x="51" y="133"/>
                    <a:pt x="89" y="129"/>
                    <a:pt x="112" y="106"/>
                  </a:cubicBezTo>
                  <a:cubicBezTo>
                    <a:pt x="137" y="81"/>
                    <a:pt x="139" y="38"/>
                    <a:pt x="139" y="20"/>
                  </a:cubicBezTo>
                  <a:cubicBezTo>
                    <a:pt x="138" y="20"/>
                    <a:pt x="136" y="20"/>
                    <a:pt x="135" y="20"/>
                  </a:cubicBezTo>
                  <a:cubicBezTo>
                    <a:pt x="114" y="20"/>
                    <a:pt x="77" y="24"/>
                    <a:pt x="53" y="47"/>
                  </a:cubicBezTo>
                  <a:cubicBezTo>
                    <a:pt x="28" y="73"/>
                    <a:pt x="26" y="115"/>
                    <a:pt x="26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0"/>
            <p:cNvSpPr>
              <a:spLocks noEditPoints="1"/>
            </p:cNvSpPr>
            <p:nvPr/>
          </p:nvSpPr>
          <p:spPr bwMode="auto">
            <a:xfrm>
              <a:off x="4782" y="1665"/>
              <a:ext cx="54" cy="50"/>
            </a:xfrm>
            <a:custGeom>
              <a:avLst/>
              <a:gdLst>
                <a:gd name="T0" fmla="*/ 71 w 92"/>
                <a:gd name="T1" fmla="*/ 85 h 85"/>
                <a:gd name="T2" fmla="*/ 21 w 92"/>
                <a:gd name="T3" fmla="*/ 67 h 85"/>
                <a:gd name="T4" fmla="*/ 4 w 92"/>
                <a:gd name="T5" fmla="*/ 9 h 85"/>
                <a:gd name="T6" fmla="*/ 13 w 92"/>
                <a:gd name="T7" fmla="*/ 0 h 85"/>
                <a:gd name="T8" fmla="*/ 20 w 92"/>
                <a:gd name="T9" fmla="*/ 0 h 85"/>
                <a:gd name="T10" fmla="*/ 71 w 92"/>
                <a:gd name="T11" fmla="*/ 17 h 85"/>
                <a:gd name="T12" fmla="*/ 88 w 92"/>
                <a:gd name="T13" fmla="*/ 75 h 85"/>
                <a:gd name="T14" fmla="*/ 79 w 92"/>
                <a:gd name="T15" fmla="*/ 84 h 85"/>
                <a:gd name="T16" fmla="*/ 71 w 92"/>
                <a:gd name="T17" fmla="*/ 85 h 85"/>
                <a:gd name="T18" fmla="*/ 24 w 92"/>
                <a:gd name="T19" fmla="*/ 20 h 85"/>
                <a:gd name="T20" fmla="*/ 35 w 92"/>
                <a:gd name="T21" fmla="*/ 53 h 85"/>
                <a:gd name="T22" fmla="*/ 68 w 92"/>
                <a:gd name="T23" fmla="*/ 64 h 85"/>
                <a:gd name="T24" fmla="*/ 57 w 92"/>
                <a:gd name="T25" fmla="*/ 31 h 85"/>
                <a:gd name="T26" fmla="*/ 24 w 92"/>
                <a:gd name="T2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5">
                  <a:moveTo>
                    <a:pt x="71" y="85"/>
                  </a:moveTo>
                  <a:cubicBezTo>
                    <a:pt x="59" y="85"/>
                    <a:pt x="36" y="82"/>
                    <a:pt x="21" y="67"/>
                  </a:cubicBezTo>
                  <a:cubicBezTo>
                    <a:pt x="0" y="46"/>
                    <a:pt x="4" y="10"/>
                    <a:pt x="4" y="9"/>
                  </a:cubicBezTo>
                  <a:cubicBezTo>
                    <a:pt x="4" y="4"/>
                    <a:pt x="8" y="0"/>
                    <a:pt x="13" y="0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33" y="0"/>
                    <a:pt x="56" y="2"/>
                    <a:pt x="71" y="17"/>
                  </a:cubicBezTo>
                  <a:cubicBezTo>
                    <a:pt x="92" y="38"/>
                    <a:pt x="88" y="74"/>
                    <a:pt x="88" y="75"/>
                  </a:cubicBezTo>
                  <a:cubicBezTo>
                    <a:pt x="87" y="80"/>
                    <a:pt x="84" y="84"/>
                    <a:pt x="79" y="84"/>
                  </a:cubicBezTo>
                  <a:cubicBezTo>
                    <a:pt x="79" y="84"/>
                    <a:pt x="76" y="85"/>
                    <a:pt x="71" y="85"/>
                  </a:cubicBezTo>
                  <a:close/>
                  <a:moveTo>
                    <a:pt x="24" y="20"/>
                  </a:moveTo>
                  <a:cubicBezTo>
                    <a:pt x="24" y="29"/>
                    <a:pt x="26" y="44"/>
                    <a:pt x="35" y="53"/>
                  </a:cubicBezTo>
                  <a:cubicBezTo>
                    <a:pt x="44" y="62"/>
                    <a:pt x="60" y="64"/>
                    <a:pt x="68" y="64"/>
                  </a:cubicBezTo>
                  <a:cubicBezTo>
                    <a:pt x="68" y="55"/>
                    <a:pt x="66" y="40"/>
                    <a:pt x="57" y="31"/>
                  </a:cubicBezTo>
                  <a:cubicBezTo>
                    <a:pt x="47" y="22"/>
                    <a:pt x="32" y="20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4769" y="1701"/>
              <a:ext cx="68" cy="62"/>
            </a:xfrm>
            <a:custGeom>
              <a:avLst/>
              <a:gdLst>
                <a:gd name="T0" fmla="*/ 91 w 115"/>
                <a:gd name="T1" fmla="*/ 106 h 106"/>
                <a:gd name="T2" fmla="*/ 27 w 115"/>
                <a:gd name="T3" fmla="*/ 84 h 106"/>
                <a:gd name="T4" fmla="*/ 5 w 115"/>
                <a:gd name="T5" fmla="*/ 10 h 106"/>
                <a:gd name="T6" fmla="*/ 14 w 115"/>
                <a:gd name="T7" fmla="*/ 1 h 106"/>
                <a:gd name="T8" fmla="*/ 24 w 115"/>
                <a:gd name="T9" fmla="*/ 0 h 106"/>
                <a:gd name="T10" fmla="*/ 88 w 115"/>
                <a:gd name="T11" fmla="*/ 23 h 106"/>
                <a:gd name="T12" fmla="*/ 110 w 115"/>
                <a:gd name="T13" fmla="*/ 97 h 106"/>
                <a:gd name="T14" fmla="*/ 101 w 115"/>
                <a:gd name="T15" fmla="*/ 106 h 106"/>
                <a:gd name="T16" fmla="*/ 91 w 115"/>
                <a:gd name="T17" fmla="*/ 106 h 106"/>
                <a:gd name="T18" fmla="*/ 24 w 115"/>
                <a:gd name="T19" fmla="*/ 20 h 106"/>
                <a:gd name="T20" fmla="*/ 41 w 115"/>
                <a:gd name="T21" fmla="*/ 70 h 106"/>
                <a:gd name="T22" fmla="*/ 90 w 115"/>
                <a:gd name="T23" fmla="*/ 86 h 106"/>
                <a:gd name="T24" fmla="*/ 74 w 115"/>
                <a:gd name="T25" fmla="*/ 37 h 106"/>
                <a:gd name="T26" fmla="*/ 24 w 115"/>
                <a:gd name="T27" fmla="*/ 2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06">
                  <a:moveTo>
                    <a:pt x="91" y="106"/>
                  </a:moveTo>
                  <a:cubicBezTo>
                    <a:pt x="75" y="106"/>
                    <a:pt x="46" y="103"/>
                    <a:pt x="27" y="84"/>
                  </a:cubicBezTo>
                  <a:cubicBezTo>
                    <a:pt x="0" y="57"/>
                    <a:pt x="5" y="12"/>
                    <a:pt x="5" y="10"/>
                  </a:cubicBezTo>
                  <a:cubicBezTo>
                    <a:pt x="5" y="5"/>
                    <a:pt x="9" y="1"/>
                    <a:pt x="14" y="1"/>
                  </a:cubicBezTo>
                  <a:cubicBezTo>
                    <a:pt x="14" y="1"/>
                    <a:pt x="18" y="0"/>
                    <a:pt x="24" y="0"/>
                  </a:cubicBezTo>
                  <a:cubicBezTo>
                    <a:pt x="39" y="0"/>
                    <a:pt x="69" y="3"/>
                    <a:pt x="88" y="23"/>
                  </a:cubicBezTo>
                  <a:cubicBezTo>
                    <a:pt x="115" y="49"/>
                    <a:pt x="110" y="95"/>
                    <a:pt x="110" y="97"/>
                  </a:cubicBezTo>
                  <a:cubicBezTo>
                    <a:pt x="109" y="102"/>
                    <a:pt x="106" y="105"/>
                    <a:pt x="101" y="106"/>
                  </a:cubicBezTo>
                  <a:cubicBezTo>
                    <a:pt x="101" y="106"/>
                    <a:pt x="97" y="106"/>
                    <a:pt x="91" y="106"/>
                  </a:cubicBezTo>
                  <a:close/>
                  <a:moveTo>
                    <a:pt x="24" y="20"/>
                  </a:moveTo>
                  <a:cubicBezTo>
                    <a:pt x="25" y="33"/>
                    <a:pt x="27" y="56"/>
                    <a:pt x="41" y="70"/>
                  </a:cubicBezTo>
                  <a:cubicBezTo>
                    <a:pt x="55" y="84"/>
                    <a:pt x="80" y="86"/>
                    <a:pt x="90" y="86"/>
                  </a:cubicBezTo>
                  <a:cubicBezTo>
                    <a:pt x="90" y="74"/>
                    <a:pt x="88" y="51"/>
                    <a:pt x="74" y="37"/>
                  </a:cubicBezTo>
                  <a:cubicBezTo>
                    <a:pt x="60" y="22"/>
                    <a:pt x="35" y="20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/>
            <p:cNvSpPr>
              <a:spLocks noEditPoints="1"/>
            </p:cNvSpPr>
            <p:nvPr/>
          </p:nvSpPr>
          <p:spPr bwMode="auto">
            <a:xfrm>
              <a:off x="4754" y="1746"/>
              <a:ext cx="83" cy="77"/>
            </a:xfrm>
            <a:custGeom>
              <a:avLst/>
              <a:gdLst>
                <a:gd name="T0" fmla="*/ 114 w 141"/>
                <a:gd name="T1" fmla="*/ 130 h 130"/>
                <a:gd name="T2" fmla="*/ 33 w 141"/>
                <a:gd name="T3" fmla="*/ 102 h 130"/>
                <a:gd name="T4" fmla="*/ 6 w 141"/>
                <a:gd name="T5" fmla="*/ 9 h 130"/>
                <a:gd name="T6" fmla="*/ 15 w 141"/>
                <a:gd name="T7" fmla="*/ 0 h 130"/>
                <a:gd name="T8" fmla="*/ 27 w 141"/>
                <a:gd name="T9" fmla="*/ 0 h 130"/>
                <a:gd name="T10" fmla="*/ 108 w 141"/>
                <a:gd name="T11" fmla="*/ 27 h 130"/>
                <a:gd name="T12" fmla="*/ 135 w 141"/>
                <a:gd name="T13" fmla="*/ 120 h 130"/>
                <a:gd name="T14" fmla="*/ 126 w 141"/>
                <a:gd name="T15" fmla="*/ 129 h 130"/>
                <a:gd name="T16" fmla="*/ 114 w 141"/>
                <a:gd name="T17" fmla="*/ 130 h 130"/>
                <a:gd name="T18" fmla="*/ 25 w 141"/>
                <a:gd name="T19" fmla="*/ 20 h 130"/>
                <a:gd name="T20" fmla="*/ 47 w 141"/>
                <a:gd name="T21" fmla="*/ 88 h 130"/>
                <a:gd name="T22" fmla="*/ 115 w 141"/>
                <a:gd name="T23" fmla="*/ 110 h 130"/>
                <a:gd name="T24" fmla="*/ 94 w 141"/>
                <a:gd name="T25" fmla="*/ 41 h 130"/>
                <a:gd name="T26" fmla="*/ 25 w 141"/>
                <a:gd name="T27" fmla="*/ 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130">
                  <a:moveTo>
                    <a:pt x="114" y="130"/>
                  </a:moveTo>
                  <a:cubicBezTo>
                    <a:pt x="94" y="130"/>
                    <a:pt x="57" y="126"/>
                    <a:pt x="33" y="102"/>
                  </a:cubicBezTo>
                  <a:cubicBezTo>
                    <a:pt x="0" y="69"/>
                    <a:pt x="6" y="11"/>
                    <a:pt x="6" y="9"/>
                  </a:cubicBezTo>
                  <a:cubicBezTo>
                    <a:pt x="6" y="4"/>
                    <a:pt x="10" y="1"/>
                    <a:pt x="15" y="0"/>
                  </a:cubicBezTo>
                  <a:cubicBezTo>
                    <a:pt x="15" y="0"/>
                    <a:pt x="20" y="0"/>
                    <a:pt x="27" y="0"/>
                  </a:cubicBezTo>
                  <a:cubicBezTo>
                    <a:pt x="47" y="0"/>
                    <a:pt x="84" y="3"/>
                    <a:pt x="108" y="27"/>
                  </a:cubicBezTo>
                  <a:cubicBezTo>
                    <a:pt x="141" y="60"/>
                    <a:pt x="135" y="118"/>
                    <a:pt x="135" y="120"/>
                  </a:cubicBezTo>
                  <a:cubicBezTo>
                    <a:pt x="134" y="125"/>
                    <a:pt x="131" y="129"/>
                    <a:pt x="126" y="129"/>
                  </a:cubicBezTo>
                  <a:cubicBezTo>
                    <a:pt x="126" y="129"/>
                    <a:pt x="121" y="130"/>
                    <a:pt x="114" y="130"/>
                  </a:cubicBezTo>
                  <a:close/>
                  <a:moveTo>
                    <a:pt x="25" y="20"/>
                  </a:moveTo>
                  <a:cubicBezTo>
                    <a:pt x="25" y="35"/>
                    <a:pt x="27" y="68"/>
                    <a:pt x="47" y="88"/>
                  </a:cubicBezTo>
                  <a:cubicBezTo>
                    <a:pt x="67" y="107"/>
                    <a:pt x="99" y="110"/>
                    <a:pt x="115" y="110"/>
                  </a:cubicBezTo>
                  <a:cubicBezTo>
                    <a:pt x="116" y="94"/>
                    <a:pt x="113" y="61"/>
                    <a:pt x="94" y="41"/>
                  </a:cubicBezTo>
                  <a:cubicBezTo>
                    <a:pt x="74" y="22"/>
                    <a:pt x="42" y="19"/>
                    <a:pt x="2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4740" y="1801"/>
              <a:ext cx="98" cy="90"/>
            </a:xfrm>
            <a:custGeom>
              <a:avLst/>
              <a:gdLst>
                <a:gd name="T0" fmla="*/ 136 w 166"/>
                <a:gd name="T1" fmla="*/ 153 h 153"/>
                <a:gd name="T2" fmla="*/ 40 w 166"/>
                <a:gd name="T3" fmla="*/ 120 h 153"/>
                <a:gd name="T4" fmla="*/ 8 w 166"/>
                <a:gd name="T5" fmla="*/ 10 h 153"/>
                <a:gd name="T6" fmla="*/ 16 w 166"/>
                <a:gd name="T7" fmla="*/ 1 h 153"/>
                <a:gd name="T8" fmla="*/ 31 w 166"/>
                <a:gd name="T9" fmla="*/ 0 h 153"/>
                <a:gd name="T10" fmla="*/ 127 w 166"/>
                <a:gd name="T11" fmla="*/ 33 h 153"/>
                <a:gd name="T12" fmla="*/ 159 w 166"/>
                <a:gd name="T13" fmla="*/ 143 h 153"/>
                <a:gd name="T14" fmla="*/ 150 w 166"/>
                <a:gd name="T15" fmla="*/ 152 h 153"/>
                <a:gd name="T16" fmla="*/ 136 w 166"/>
                <a:gd name="T17" fmla="*/ 153 h 153"/>
                <a:gd name="T18" fmla="*/ 27 w 166"/>
                <a:gd name="T19" fmla="*/ 20 h 153"/>
                <a:gd name="T20" fmla="*/ 54 w 166"/>
                <a:gd name="T21" fmla="*/ 106 h 153"/>
                <a:gd name="T22" fmla="*/ 136 w 166"/>
                <a:gd name="T23" fmla="*/ 133 h 153"/>
                <a:gd name="T24" fmla="*/ 140 w 166"/>
                <a:gd name="T25" fmla="*/ 133 h 153"/>
                <a:gd name="T26" fmla="*/ 113 w 166"/>
                <a:gd name="T27" fmla="*/ 47 h 153"/>
                <a:gd name="T28" fmla="*/ 31 w 166"/>
                <a:gd name="T29" fmla="*/ 20 h 153"/>
                <a:gd name="T30" fmla="*/ 27 w 166"/>
                <a:gd name="T31" fmla="*/ 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53">
                  <a:moveTo>
                    <a:pt x="136" y="153"/>
                  </a:moveTo>
                  <a:cubicBezTo>
                    <a:pt x="112" y="153"/>
                    <a:pt x="68" y="149"/>
                    <a:pt x="40" y="120"/>
                  </a:cubicBezTo>
                  <a:cubicBezTo>
                    <a:pt x="0" y="81"/>
                    <a:pt x="7" y="13"/>
                    <a:pt x="8" y="10"/>
                  </a:cubicBezTo>
                  <a:cubicBezTo>
                    <a:pt x="8" y="5"/>
                    <a:pt x="12" y="1"/>
                    <a:pt x="16" y="1"/>
                  </a:cubicBezTo>
                  <a:cubicBezTo>
                    <a:pt x="17" y="1"/>
                    <a:pt x="22" y="0"/>
                    <a:pt x="31" y="0"/>
                  </a:cubicBezTo>
                  <a:cubicBezTo>
                    <a:pt x="55" y="0"/>
                    <a:pt x="98" y="5"/>
                    <a:pt x="127" y="33"/>
                  </a:cubicBezTo>
                  <a:cubicBezTo>
                    <a:pt x="166" y="72"/>
                    <a:pt x="159" y="141"/>
                    <a:pt x="159" y="143"/>
                  </a:cubicBezTo>
                  <a:cubicBezTo>
                    <a:pt x="158" y="148"/>
                    <a:pt x="155" y="152"/>
                    <a:pt x="150" y="152"/>
                  </a:cubicBezTo>
                  <a:cubicBezTo>
                    <a:pt x="150" y="152"/>
                    <a:pt x="144" y="153"/>
                    <a:pt x="136" y="153"/>
                  </a:cubicBezTo>
                  <a:close/>
                  <a:moveTo>
                    <a:pt x="27" y="20"/>
                  </a:moveTo>
                  <a:cubicBezTo>
                    <a:pt x="27" y="38"/>
                    <a:pt x="29" y="81"/>
                    <a:pt x="54" y="106"/>
                  </a:cubicBezTo>
                  <a:cubicBezTo>
                    <a:pt x="77" y="129"/>
                    <a:pt x="115" y="133"/>
                    <a:pt x="136" y="133"/>
                  </a:cubicBezTo>
                  <a:cubicBezTo>
                    <a:pt x="137" y="133"/>
                    <a:pt x="138" y="133"/>
                    <a:pt x="140" y="133"/>
                  </a:cubicBezTo>
                  <a:cubicBezTo>
                    <a:pt x="140" y="115"/>
                    <a:pt x="138" y="72"/>
                    <a:pt x="113" y="47"/>
                  </a:cubicBezTo>
                  <a:cubicBezTo>
                    <a:pt x="89" y="24"/>
                    <a:pt x="51" y="20"/>
                    <a:pt x="31" y="20"/>
                  </a:cubicBezTo>
                  <a:cubicBezTo>
                    <a:pt x="30" y="20"/>
                    <a:pt x="28" y="20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/>
            <p:cNvSpPr>
              <a:spLocks/>
            </p:cNvSpPr>
            <p:nvPr/>
          </p:nvSpPr>
          <p:spPr bwMode="auto">
            <a:xfrm>
              <a:off x="4823" y="1680"/>
              <a:ext cx="11" cy="284"/>
            </a:xfrm>
            <a:custGeom>
              <a:avLst/>
              <a:gdLst>
                <a:gd name="T0" fmla="*/ 10 w 20"/>
                <a:gd name="T1" fmla="*/ 484 h 484"/>
                <a:gd name="T2" fmla="*/ 0 w 20"/>
                <a:gd name="T3" fmla="*/ 474 h 484"/>
                <a:gd name="T4" fmla="*/ 0 w 20"/>
                <a:gd name="T5" fmla="*/ 10 h 484"/>
                <a:gd name="T6" fmla="*/ 10 w 20"/>
                <a:gd name="T7" fmla="*/ 0 h 484"/>
                <a:gd name="T8" fmla="*/ 20 w 20"/>
                <a:gd name="T9" fmla="*/ 10 h 484"/>
                <a:gd name="T10" fmla="*/ 20 w 20"/>
                <a:gd name="T11" fmla="*/ 474 h 484"/>
                <a:gd name="T12" fmla="*/ 10 w 20"/>
                <a:gd name="T13" fmla="*/ 48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84">
                  <a:moveTo>
                    <a:pt x="10" y="484"/>
                  </a:moveTo>
                  <a:cubicBezTo>
                    <a:pt x="4" y="484"/>
                    <a:pt x="0" y="480"/>
                    <a:pt x="0" y="47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474"/>
                    <a:pt x="20" y="474"/>
                    <a:pt x="20" y="474"/>
                  </a:cubicBezTo>
                  <a:cubicBezTo>
                    <a:pt x="20" y="480"/>
                    <a:pt x="15" y="484"/>
                    <a:pt x="10" y="4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34"/>
          <p:cNvGrpSpPr>
            <a:grpSpLocks noChangeAspect="1"/>
          </p:cNvGrpSpPr>
          <p:nvPr/>
        </p:nvGrpSpPr>
        <p:grpSpPr bwMode="auto">
          <a:xfrm>
            <a:off x="4755367" y="4683547"/>
            <a:ext cx="606695" cy="1054004"/>
            <a:chOff x="5979" y="2840"/>
            <a:chExt cx="236" cy="410"/>
          </a:xfrm>
          <a:solidFill>
            <a:schemeClr val="tx1"/>
          </a:solidFill>
        </p:grpSpPr>
        <p:sp>
          <p:nvSpPr>
            <p:cNvPr id="37" name="Freeform 335"/>
            <p:cNvSpPr>
              <a:spLocks/>
            </p:cNvSpPr>
            <p:nvPr/>
          </p:nvSpPr>
          <p:spPr bwMode="auto">
            <a:xfrm>
              <a:off x="6053" y="2907"/>
              <a:ext cx="91" cy="343"/>
            </a:xfrm>
            <a:custGeom>
              <a:avLst/>
              <a:gdLst>
                <a:gd name="T0" fmla="*/ 86 w 150"/>
                <a:gd name="T1" fmla="*/ 571 h 571"/>
                <a:gd name="T2" fmla="*/ 81 w 150"/>
                <a:gd name="T3" fmla="*/ 569 h 571"/>
                <a:gd name="T4" fmla="*/ 77 w 150"/>
                <a:gd name="T5" fmla="*/ 556 h 571"/>
                <a:gd name="T6" fmla="*/ 6 w 150"/>
                <a:gd name="T7" fmla="*/ 19 h 571"/>
                <a:gd name="T8" fmla="*/ 4 w 150"/>
                <a:gd name="T9" fmla="*/ 5 h 571"/>
                <a:gd name="T10" fmla="*/ 17 w 150"/>
                <a:gd name="T11" fmla="*/ 3 h 571"/>
                <a:gd name="T12" fmla="*/ 143 w 150"/>
                <a:gd name="T13" fmla="*/ 276 h 571"/>
                <a:gd name="T14" fmla="*/ 95 w 150"/>
                <a:gd name="T15" fmla="*/ 565 h 571"/>
                <a:gd name="T16" fmla="*/ 86 w 150"/>
                <a:gd name="T17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571">
                  <a:moveTo>
                    <a:pt x="86" y="571"/>
                  </a:moveTo>
                  <a:cubicBezTo>
                    <a:pt x="84" y="571"/>
                    <a:pt x="83" y="570"/>
                    <a:pt x="81" y="569"/>
                  </a:cubicBezTo>
                  <a:cubicBezTo>
                    <a:pt x="76" y="567"/>
                    <a:pt x="74" y="561"/>
                    <a:pt x="77" y="556"/>
                  </a:cubicBezTo>
                  <a:cubicBezTo>
                    <a:pt x="149" y="417"/>
                    <a:pt x="150" y="123"/>
                    <a:pt x="6" y="19"/>
                  </a:cubicBezTo>
                  <a:cubicBezTo>
                    <a:pt x="1" y="16"/>
                    <a:pt x="0" y="9"/>
                    <a:pt x="4" y="5"/>
                  </a:cubicBezTo>
                  <a:cubicBezTo>
                    <a:pt x="7" y="1"/>
                    <a:pt x="13" y="0"/>
                    <a:pt x="17" y="3"/>
                  </a:cubicBezTo>
                  <a:cubicBezTo>
                    <a:pt x="89" y="54"/>
                    <a:pt x="133" y="151"/>
                    <a:pt x="143" y="276"/>
                  </a:cubicBezTo>
                  <a:cubicBezTo>
                    <a:pt x="150" y="380"/>
                    <a:pt x="132" y="493"/>
                    <a:pt x="95" y="565"/>
                  </a:cubicBezTo>
                  <a:cubicBezTo>
                    <a:pt x="93" y="569"/>
                    <a:pt x="90" y="571"/>
                    <a:pt x="86" y="5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6"/>
            <p:cNvSpPr>
              <a:spLocks noEditPoints="1"/>
            </p:cNvSpPr>
            <p:nvPr/>
          </p:nvSpPr>
          <p:spPr bwMode="auto">
            <a:xfrm>
              <a:off x="5979" y="2885"/>
              <a:ext cx="88" cy="57"/>
            </a:xfrm>
            <a:custGeom>
              <a:avLst/>
              <a:gdLst>
                <a:gd name="T0" fmla="*/ 60 w 146"/>
                <a:gd name="T1" fmla="*/ 95 h 95"/>
                <a:gd name="T2" fmla="*/ 60 w 146"/>
                <a:gd name="T3" fmla="*/ 95 h 95"/>
                <a:gd name="T4" fmla="*/ 0 w 146"/>
                <a:gd name="T5" fmla="*/ 48 h 95"/>
                <a:gd name="T6" fmla="*/ 60 w 146"/>
                <a:gd name="T7" fmla="*/ 0 h 95"/>
                <a:gd name="T8" fmla="*/ 142 w 146"/>
                <a:gd name="T9" fmla="*/ 40 h 95"/>
                <a:gd name="T10" fmla="*/ 146 w 146"/>
                <a:gd name="T11" fmla="*/ 48 h 95"/>
                <a:gd name="T12" fmla="*/ 142 w 146"/>
                <a:gd name="T13" fmla="*/ 56 h 95"/>
                <a:gd name="T14" fmla="*/ 60 w 146"/>
                <a:gd name="T15" fmla="*/ 95 h 95"/>
                <a:gd name="T16" fmla="*/ 60 w 146"/>
                <a:gd name="T17" fmla="*/ 20 h 95"/>
                <a:gd name="T18" fmla="*/ 20 w 146"/>
                <a:gd name="T19" fmla="*/ 48 h 95"/>
                <a:gd name="T20" fmla="*/ 60 w 146"/>
                <a:gd name="T21" fmla="*/ 75 h 95"/>
                <a:gd name="T22" fmla="*/ 60 w 146"/>
                <a:gd name="T23" fmla="*/ 85 h 95"/>
                <a:gd name="T24" fmla="*/ 60 w 146"/>
                <a:gd name="T25" fmla="*/ 75 h 95"/>
                <a:gd name="T26" fmla="*/ 119 w 146"/>
                <a:gd name="T27" fmla="*/ 48 h 95"/>
                <a:gd name="T28" fmla="*/ 60 w 146"/>
                <a:gd name="T29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95">
                  <a:moveTo>
                    <a:pt x="60" y="95"/>
                  </a:moveTo>
                  <a:cubicBezTo>
                    <a:pt x="60" y="95"/>
                    <a:pt x="60" y="95"/>
                    <a:pt x="60" y="95"/>
                  </a:cubicBezTo>
                  <a:cubicBezTo>
                    <a:pt x="27" y="95"/>
                    <a:pt x="0" y="74"/>
                    <a:pt x="0" y="48"/>
                  </a:cubicBezTo>
                  <a:cubicBezTo>
                    <a:pt x="0" y="22"/>
                    <a:pt x="27" y="0"/>
                    <a:pt x="60" y="0"/>
                  </a:cubicBezTo>
                  <a:cubicBezTo>
                    <a:pt x="90" y="0"/>
                    <a:pt x="137" y="36"/>
                    <a:pt x="142" y="40"/>
                  </a:cubicBezTo>
                  <a:cubicBezTo>
                    <a:pt x="144" y="42"/>
                    <a:pt x="146" y="45"/>
                    <a:pt x="146" y="48"/>
                  </a:cubicBezTo>
                  <a:cubicBezTo>
                    <a:pt x="146" y="51"/>
                    <a:pt x="144" y="54"/>
                    <a:pt x="142" y="56"/>
                  </a:cubicBezTo>
                  <a:cubicBezTo>
                    <a:pt x="137" y="60"/>
                    <a:pt x="90" y="95"/>
                    <a:pt x="60" y="95"/>
                  </a:cubicBezTo>
                  <a:close/>
                  <a:moveTo>
                    <a:pt x="60" y="20"/>
                  </a:moveTo>
                  <a:cubicBezTo>
                    <a:pt x="38" y="20"/>
                    <a:pt x="20" y="33"/>
                    <a:pt x="20" y="48"/>
                  </a:cubicBezTo>
                  <a:cubicBezTo>
                    <a:pt x="20" y="63"/>
                    <a:pt x="38" y="75"/>
                    <a:pt x="60" y="75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74" y="75"/>
                    <a:pt x="100" y="61"/>
                    <a:pt x="119" y="48"/>
                  </a:cubicBezTo>
                  <a:cubicBezTo>
                    <a:pt x="102" y="36"/>
                    <a:pt x="76" y="20"/>
                    <a:pt x="6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7"/>
            <p:cNvSpPr>
              <a:spLocks noEditPoints="1"/>
            </p:cNvSpPr>
            <p:nvPr/>
          </p:nvSpPr>
          <p:spPr bwMode="auto">
            <a:xfrm>
              <a:off x="6052" y="2840"/>
              <a:ext cx="65" cy="78"/>
            </a:xfrm>
            <a:custGeom>
              <a:avLst/>
              <a:gdLst>
                <a:gd name="T0" fmla="*/ 15 w 109"/>
                <a:gd name="T1" fmla="*/ 130 h 130"/>
                <a:gd name="T2" fmla="*/ 9 w 109"/>
                <a:gd name="T3" fmla="*/ 128 h 130"/>
                <a:gd name="T4" fmla="*/ 5 w 109"/>
                <a:gd name="T5" fmla="*/ 120 h 130"/>
                <a:gd name="T6" fmla="*/ 17 w 109"/>
                <a:gd name="T7" fmla="*/ 30 h 130"/>
                <a:gd name="T8" fmla="*/ 67 w 109"/>
                <a:gd name="T9" fmla="*/ 0 h 130"/>
                <a:gd name="T10" fmla="*/ 89 w 109"/>
                <a:gd name="T11" fmla="*/ 6 h 130"/>
                <a:gd name="T12" fmla="*/ 108 w 109"/>
                <a:gd name="T13" fmla="*/ 41 h 130"/>
                <a:gd name="T14" fmla="*/ 96 w 109"/>
                <a:gd name="T15" fmla="*/ 82 h 130"/>
                <a:gd name="T16" fmla="*/ 18 w 109"/>
                <a:gd name="T17" fmla="*/ 129 h 130"/>
                <a:gd name="T18" fmla="*/ 15 w 109"/>
                <a:gd name="T19" fmla="*/ 130 h 130"/>
                <a:gd name="T20" fmla="*/ 67 w 109"/>
                <a:gd name="T21" fmla="*/ 20 h 130"/>
                <a:gd name="T22" fmla="*/ 33 w 109"/>
                <a:gd name="T23" fmla="*/ 41 h 130"/>
                <a:gd name="T24" fmla="*/ 24 w 109"/>
                <a:gd name="T25" fmla="*/ 105 h 130"/>
                <a:gd name="T26" fmla="*/ 80 w 109"/>
                <a:gd name="T27" fmla="*/ 72 h 130"/>
                <a:gd name="T28" fmla="*/ 88 w 109"/>
                <a:gd name="T29" fmla="*/ 42 h 130"/>
                <a:gd name="T30" fmla="*/ 78 w 109"/>
                <a:gd name="T31" fmla="*/ 23 h 130"/>
                <a:gd name="T32" fmla="*/ 67 w 109"/>
                <a:gd name="T33" fmla="*/ 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30">
                  <a:moveTo>
                    <a:pt x="15" y="130"/>
                  </a:moveTo>
                  <a:cubicBezTo>
                    <a:pt x="13" y="130"/>
                    <a:pt x="11" y="129"/>
                    <a:pt x="9" y="128"/>
                  </a:cubicBezTo>
                  <a:cubicBezTo>
                    <a:pt x="7" y="126"/>
                    <a:pt x="5" y="123"/>
                    <a:pt x="5" y="120"/>
                  </a:cubicBezTo>
                  <a:cubicBezTo>
                    <a:pt x="4" y="114"/>
                    <a:pt x="0" y="55"/>
                    <a:pt x="17" y="30"/>
                  </a:cubicBezTo>
                  <a:cubicBezTo>
                    <a:pt x="29" y="12"/>
                    <a:pt x="48" y="0"/>
                    <a:pt x="67" y="0"/>
                  </a:cubicBezTo>
                  <a:cubicBezTo>
                    <a:pt x="75" y="0"/>
                    <a:pt x="83" y="2"/>
                    <a:pt x="89" y="6"/>
                  </a:cubicBezTo>
                  <a:cubicBezTo>
                    <a:pt x="100" y="14"/>
                    <a:pt x="107" y="26"/>
                    <a:pt x="108" y="41"/>
                  </a:cubicBezTo>
                  <a:cubicBezTo>
                    <a:pt x="109" y="55"/>
                    <a:pt x="105" y="70"/>
                    <a:pt x="96" y="82"/>
                  </a:cubicBezTo>
                  <a:cubicBezTo>
                    <a:pt x="80" y="108"/>
                    <a:pt x="24" y="127"/>
                    <a:pt x="18" y="129"/>
                  </a:cubicBezTo>
                  <a:cubicBezTo>
                    <a:pt x="17" y="129"/>
                    <a:pt x="16" y="130"/>
                    <a:pt x="15" y="130"/>
                  </a:cubicBezTo>
                  <a:close/>
                  <a:moveTo>
                    <a:pt x="67" y="20"/>
                  </a:moveTo>
                  <a:cubicBezTo>
                    <a:pt x="55" y="20"/>
                    <a:pt x="42" y="28"/>
                    <a:pt x="33" y="41"/>
                  </a:cubicBezTo>
                  <a:cubicBezTo>
                    <a:pt x="26" y="53"/>
                    <a:pt x="24" y="83"/>
                    <a:pt x="24" y="105"/>
                  </a:cubicBezTo>
                  <a:cubicBezTo>
                    <a:pt x="43" y="98"/>
                    <a:pt x="71" y="85"/>
                    <a:pt x="80" y="72"/>
                  </a:cubicBezTo>
                  <a:cubicBezTo>
                    <a:pt x="86" y="62"/>
                    <a:pt x="89" y="52"/>
                    <a:pt x="88" y="42"/>
                  </a:cubicBezTo>
                  <a:cubicBezTo>
                    <a:pt x="87" y="34"/>
                    <a:pt x="84" y="27"/>
                    <a:pt x="78" y="23"/>
                  </a:cubicBezTo>
                  <a:cubicBezTo>
                    <a:pt x="75" y="21"/>
                    <a:pt x="71" y="20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8"/>
            <p:cNvSpPr>
              <a:spLocks noEditPoints="1"/>
            </p:cNvSpPr>
            <p:nvPr/>
          </p:nvSpPr>
          <p:spPr bwMode="auto">
            <a:xfrm>
              <a:off x="6091" y="2884"/>
              <a:ext cx="72" cy="72"/>
            </a:xfrm>
            <a:custGeom>
              <a:avLst/>
              <a:gdLst>
                <a:gd name="T0" fmla="*/ 10 w 120"/>
                <a:gd name="T1" fmla="*/ 121 h 121"/>
                <a:gd name="T2" fmla="*/ 3 w 120"/>
                <a:gd name="T3" fmla="*/ 118 h 121"/>
                <a:gd name="T4" fmla="*/ 0 w 120"/>
                <a:gd name="T5" fmla="*/ 110 h 121"/>
                <a:gd name="T6" fmla="*/ 25 w 120"/>
                <a:gd name="T7" fmla="*/ 23 h 121"/>
                <a:gd name="T8" fmla="*/ 72 w 120"/>
                <a:gd name="T9" fmla="*/ 0 h 121"/>
                <a:gd name="T10" fmla="*/ 100 w 120"/>
                <a:gd name="T11" fmla="*/ 10 h 121"/>
                <a:gd name="T12" fmla="*/ 96 w 120"/>
                <a:gd name="T13" fmla="*/ 86 h 121"/>
                <a:gd name="T14" fmla="*/ 12 w 120"/>
                <a:gd name="T15" fmla="*/ 121 h 121"/>
                <a:gd name="T16" fmla="*/ 10 w 120"/>
                <a:gd name="T17" fmla="*/ 121 h 121"/>
                <a:gd name="T18" fmla="*/ 72 w 120"/>
                <a:gd name="T19" fmla="*/ 20 h 121"/>
                <a:gd name="T20" fmla="*/ 40 w 120"/>
                <a:gd name="T21" fmla="*/ 36 h 121"/>
                <a:gd name="T22" fmla="*/ 21 w 120"/>
                <a:gd name="T23" fmla="*/ 98 h 121"/>
                <a:gd name="T24" fmla="*/ 81 w 120"/>
                <a:gd name="T25" fmla="*/ 73 h 121"/>
                <a:gd name="T26" fmla="*/ 87 w 120"/>
                <a:gd name="T27" fmla="*/ 25 h 121"/>
                <a:gd name="T28" fmla="*/ 72 w 120"/>
                <a:gd name="T29" fmla="*/ 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10" y="121"/>
                  </a:moveTo>
                  <a:cubicBezTo>
                    <a:pt x="8" y="121"/>
                    <a:pt x="5" y="120"/>
                    <a:pt x="3" y="118"/>
                  </a:cubicBezTo>
                  <a:cubicBezTo>
                    <a:pt x="1" y="116"/>
                    <a:pt x="0" y="113"/>
                    <a:pt x="0" y="110"/>
                  </a:cubicBezTo>
                  <a:cubicBezTo>
                    <a:pt x="1" y="103"/>
                    <a:pt x="5" y="45"/>
                    <a:pt x="25" y="23"/>
                  </a:cubicBezTo>
                  <a:cubicBezTo>
                    <a:pt x="38" y="8"/>
                    <a:pt x="56" y="0"/>
                    <a:pt x="72" y="0"/>
                  </a:cubicBezTo>
                  <a:cubicBezTo>
                    <a:pt x="83" y="0"/>
                    <a:pt x="93" y="3"/>
                    <a:pt x="100" y="10"/>
                  </a:cubicBezTo>
                  <a:cubicBezTo>
                    <a:pt x="120" y="27"/>
                    <a:pt x="118" y="62"/>
                    <a:pt x="96" y="86"/>
                  </a:cubicBezTo>
                  <a:cubicBezTo>
                    <a:pt x="76" y="109"/>
                    <a:pt x="18" y="119"/>
                    <a:pt x="12" y="121"/>
                  </a:cubicBezTo>
                  <a:cubicBezTo>
                    <a:pt x="11" y="121"/>
                    <a:pt x="11" y="121"/>
                    <a:pt x="10" y="121"/>
                  </a:cubicBezTo>
                  <a:close/>
                  <a:moveTo>
                    <a:pt x="72" y="20"/>
                  </a:moveTo>
                  <a:cubicBezTo>
                    <a:pt x="61" y="20"/>
                    <a:pt x="49" y="26"/>
                    <a:pt x="40" y="36"/>
                  </a:cubicBezTo>
                  <a:cubicBezTo>
                    <a:pt x="30" y="48"/>
                    <a:pt x="24" y="78"/>
                    <a:pt x="21" y="98"/>
                  </a:cubicBezTo>
                  <a:cubicBezTo>
                    <a:pt x="41" y="93"/>
                    <a:pt x="71" y="84"/>
                    <a:pt x="81" y="73"/>
                  </a:cubicBezTo>
                  <a:cubicBezTo>
                    <a:pt x="95" y="57"/>
                    <a:pt x="98" y="35"/>
                    <a:pt x="87" y="25"/>
                  </a:cubicBezTo>
                  <a:cubicBezTo>
                    <a:pt x="82" y="21"/>
                    <a:pt x="76" y="20"/>
                    <a:pt x="7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9"/>
            <p:cNvSpPr>
              <a:spLocks noEditPoints="1"/>
            </p:cNvSpPr>
            <p:nvPr/>
          </p:nvSpPr>
          <p:spPr bwMode="auto">
            <a:xfrm>
              <a:off x="6114" y="2955"/>
              <a:ext cx="83" cy="61"/>
            </a:xfrm>
            <a:custGeom>
              <a:avLst/>
              <a:gdLst>
                <a:gd name="T0" fmla="*/ 40 w 139"/>
                <a:gd name="T1" fmla="*/ 103 h 103"/>
                <a:gd name="T2" fmla="*/ 40 w 139"/>
                <a:gd name="T3" fmla="*/ 103 h 103"/>
                <a:gd name="T4" fmla="*/ 10 w 139"/>
                <a:gd name="T5" fmla="*/ 101 h 103"/>
                <a:gd name="T6" fmla="*/ 2 w 139"/>
                <a:gd name="T7" fmla="*/ 97 h 103"/>
                <a:gd name="T8" fmla="*/ 1 w 139"/>
                <a:gd name="T9" fmla="*/ 88 h 103"/>
                <a:gd name="T10" fmla="*/ 49 w 139"/>
                <a:gd name="T11" fmla="*/ 11 h 103"/>
                <a:gd name="T12" fmla="*/ 86 w 139"/>
                <a:gd name="T13" fmla="*/ 0 h 103"/>
                <a:gd name="T14" fmla="*/ 125 w 139"/>
                <a:gd name="T15" fmla="*/ 19 h 103"/>
                <a:gd name="T16" fmla="*/ 100 w 139"/>
                <a:gd name="T17" fmla="*/ 91 h 103"/>
                <a:gd name="T18" fmla="*/ 40 w 139"/>
                <a:gd name="T19" fmla="*/ 103 h 103"/>
                <a:gd name="T20" fmla="*/ 25 w 139"/>
                <a:gd name="T21" fmla="*/ 82 h 103"/>
                <a:gd name="T22" fmla="*/ 40 w 139"/>
                <a:gd name="T23" fmla="*/ 83 h 103"/>
                <a:gd name="T24" fmla="*/ 89 w 139"/>
                <a:gd name="T25" fmla="*/ 74 h 103"/>
                <a:gd name="T26" fmla="*/ 108 w 139"/>
                <a:gd name="T27" fmla="*/ 30 h 103"/>
                <a:gd name="T28" fmla="*/ 86 w 139"/>
                <a:gd name="T29" fmla="*/ 20 h 103"/>
                <a:gd name="T30" fmla="*/ 60 w 139"/>
                <a:gd name="T31" fmla="*/ 28 h 103"/>
                <a:gd name="T32" fmla="*/ 25 w 139"/>
                <a:gd name="T33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03">
                  <a:moveTo>
                    <a:pt x="40" y="103"/>
                  </a:moveTo>
                  <a:cubicBezTo>
                    <a:pt x="40" y="103"/>
                    <a:pt x="40" y="103"/>
                    <a:pt x="40" y="103"/>
                  </a:cubicBezTo>
                  <a:cubicBezTo>
                    <a:pt x="23" y="103"/>
                    <a:pt x="10" y="101"/>
                    <a:pt x="10" y="101"/>
                  </a:cubicBezTo>
                  <a:cubicBezTo>
                    <a:pt x="7" y="101"/>
                    <a:pt x="4" y="99"/>
                    <a:pt x="2" y="97"/>
                  </a:cubicBezTo>
                  <a:cubicBezTo>
                    <a:pt x="0" y="94"/>
                    <a:pt x="0" y="91"/>
                    <a:pt x="1" y="88"/>
                  </a:cubicBezTo>
                  <a:cubicBezTo>
                    <a:pt x="3" y="82"/>
                    <a:pt x="24" y="27"/>
                    <a:pt x="49" y="11"/>
                  </a:cubicBezTo>
                  <a:cubicBezTo>
                    <a:pt x="61" y="4"/>
                    <a:pt x="74" y="0"/>
                    <a:pt x="86" y="0"/>
                  </a:cubicBezTo>
                  <a:cubicBezTo>
                    <a:pt x="103" y="0"/>
                    <a:pt x="117" y="7"/>
                    <a:pt x="125" y="19"/>
                  </a:cubicBezTo>
                  <a:cubicBezTo>
                    <a:pt x="139" y="41"/>
                    <a:pt x="128" y="74"/>
                    <a:pt x="100" y="91"/>
                  </a:cubicBezTo>
                  <a:cubicBezTo>
                    <a:pt x="88" y="99"/>
                    <a:pt x="68" y="103"/>
                    <a:pt x="40" y="103"/>
                  </a:cubicBezTo>
                  <a:close/>
                  <a:moveTo>
                    <a:pt x="25" y="82"/>
                  </a:moveTo>
                  <a:cubicBezTo>
                    <a:pt x="29" y="82"/>
                    <a:pt x="34" y="83"/>
                    <a:pt x="40" y="83"/>
                  </a:cubicBezTo>
                  <a:cubicBezTo>
                    <a:pt x="63" y="83"/>
                    <a:pt x="81" y="80"/>
                    <a:pt x="89" y="74"/>
                  </a:cubicBezTo>
                  <a:cubicBezTo>
                    <a:pt x="108" y="63"/>
                    <a:pt x="116" y="43"/>
                    <a:pt x="108" y="30"/>
                  </a:cubicBezTo>
                  <a:cubicBezTo>
                    <a:pt x="104" y="23"/>
                    <a:pt x="96" y="20"/>
                    <a:pt x="86" y="20"/>
                  </a:cubicBezTo>
                  <a:cubicBezTo>
                    <a:pt x="78" y="20"/>
                    <a:pt x="68" y="22"/>
                    <a:pt x="60" y="28"/>
                  </a:cubicBezTo>
                  <a:cubicBezTo>
                    <a:pt x="48" y="35"/>
                    <a:pt x="34" y="61"/>
                    <a:pt x="2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0"/>
            <p:cNvSpPr>
              <a:spLocks noEditPoints="1"/>
            </p:cNvSpPr>
            <p:nvPr/>
          </p:nvSpPr>
          <p:spPr bwMode="auto">
            <a:xfrm>
              <a:off x="6126" y="3031"/>
              <a:ext cx="89" cy="57"/>
            </a:xfrm>
            <a:custGeom>
              <a:avLst/>
              <a:gdLst>
                <a:gd name="T0" fmla="*/ 82 w 148"/>
                <a:gd name="T1" fmla="*/ 96 h 96"/>
                <a:gd name="T2" fmla="*/ 82 w 148"/>
                <a:gd name="T3" fmla="*/ 96 h 96"/>
                <a:gd name="T4" fmla="*/ 6 w 148"/>
                <a:gd name="T5" fmla="*/ 75 h 96"/>
                <a:gd name="T6" fmla="*/ 1 w 148"/>
                <a:gd name="T7" fmla="*/ 69 h 96"/>
                <a:gd name="T8" fmla="*/ 3 w 148"/>
                <a:gd name="T9" fmla="*/ 60 h 96"/>
                <a:gd name="T10" fmla="*/ 72 w 148"/>
                <a:gd name="T11" fmla="*/ 2 h 96"/>
                <a:gd name="T12" fmla="*/ 90 w 148"/>
                <a:gd name="T13" fmla="*/ 0 h 96"/>
                <a:gd name="T14" fmla="*/ 142 w 148"/>
                <a:gd name="T15" fmla="*/ 34 h 96"/>
                <a:gd name="T16" fmla="*/ 95 w 148"/>
                <a:gd name="T17" fmla="*/ 94 h 96"/>
                <a:gd name="T18" fmla="*/ 82 w 148"/>
                <a:gd name="T19" fmla="*/ 96 h 96"/>
                <a:gd name="T20" fmla="*/ 27 w 148"/>
                <a:gd name="T21" fmla="*/ 62 h 96"/>
                <a:gd name="T22" fmla="*/ 82 w 148"/>
                <a:gd name="T23" fmla="*/ 76 h 96"/>
                <a:gd name="T24" fmla="*/ 82 w 148"/>
                <a:gd name="T25" fmla="*/ 76 h 96"/>
                <a:gd name="T26" fmla="*/ 90 w 148"/>
                <a:gd name="T27" fmla="*/ 75 h 96"/>
                <a:gd name="T28" fmla="*/ 122 w 148"/>
                <a:gd name="T29" fmla="*/ 39 h 96"/>
                <a:gd name="T30" fmla="*/ 90 w 148"/>
                <a:gd name="T31" fmla="*/ 20 h 96"/>
                <a:gd name="T32" fmla="*/ 77 w 148"/>
                <a:gd name="T33" fmla="*/ 21 h 96"/>
                <a:gd name="T34" fmla="*/ 27 w 148"/>
                <a:gd name="T35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96">
                  <a:moveTo>
                    <a:pt x="82" y="96"/>
                  </a:moveTo>
                  <a:cubicBezTo>
                    <a:pt x="82" y="96"/>
                    <a:pt x="82" y="96"/>
                    <a:pt x="82" y="96"/>
                  </a:cubicBezTo>
                  <a:cubicBezTo>
                    <a:pt x="52" y="96"/>
                    <a:pt x="8" y="76"/>
                    <a:pt x="6" y="75"/>
                  </a:cubicBezTo>
                  <a:cubicBezTo>
                    <a:pt x="4" y="74"/>
                    <a:pt x="1" y="72"/>
                    <a:pt x="1" y="69"/>
                  </a:cubicBezTo>
                  <a:cubicBezTo>
                    <a:pt x="0" y="66"/>
                    <a:pt x="1" y="62"/>
                    <a:pt x="3" y="60"/>
                  </a:cubicBezTo>
                  <a:cubicBezTo>
                    <a:pt x="7" y="55"/>
                    <a:pt x="43" y="9"/>
                    <a:pt x="72" y="2"/>
                  </a:cubicBezTo>
                  <a:cubicBezTo>
                    <a:pt x="78" y="0"/>
                    <a:pt x="84" y="0"/>
                    <a:pt x="90" y="0"/>
                  </a:cubicBezTo>
                  <a:cubicBezTo>
                    <a:pt x="116" y="0"/>
                    <a:pt x="137" y="13"/>
                    <a:pt x="142" y="34"/>
                  </a:cubicBezTo>
                  <a:cubicBezTo>
                    <a:pt x="148" y="59"/>
                    <a:pt x="127" y="86"/>
                    <a:pt x="95" y="94"/>
                  </a:cubicBezTo>
                  <a:cubicBezTo>
                    <a:pt x="92" y="95"/>
                    <a:pt x="87" y="96"/>
                    <a:pt x="82" y="96"/>
                  </a:cubicBezTo>
                  <a:close/>
                  <a:moveTo>
                    <a:pt x="27" y="62"/>
                  </a:moveTo>
                  <a:cubicBezTo>
                    <a:pt x="41" y="68"/>
                    <a:pt x="65" y="76"/>
                    <a:pt x="82" y="7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6" y="76"/>
                    <a:pt x="88" y="75"/>
                    <a:pt x="90" y="75"/>
                  </a:cubicBezTo>
                  <a:cubicBezTo>
                    <a:pt x="111" y="70"/>
                    <a:pt x="126" y="53"/>
                    <a:pt x="122" y="39"/>
                  </a:cubicBezTo>
                  <a:cubicBezTo>
                    <a:pt x="120" y="27"/>
                    <a:pt x="106" y="20"/>
                    <a:pt x="90" y="20"/>
                  </a:cubicBezTo>
                  <a:cubicBezTo>
                    <a:pt x="86" y="20"/>
                    <a:pt x="82" y="20"/>
                    <a:pt x="77" y="21"/>
                  </a:cubicBezTo>
                  <a:cubicBezTo>
                    <a:pt x="63" y="25"/>
                    <a:pt x="42" y="45"/>
                    <a:pt x="2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1"/>
            <p:cNvSpPr>
              <a:spLocks noEditPoints="1"/>
            </p:cNvSpPr>
            <p:nvPr/>
          </p:nvSpPr>
          <p:spPr bwMode="auto">
            <a:xfrm>
              <a:off x="6017" y="2939"/>
              <a:ext cx="86" cy="57"/>
            </a:xfrm>
            <a:custGeom>
              <a:avLst/>
              <a:gdLst>
                <a:gd name="T0" fmla="*/ 54 w 144"/>
                <a:gd name="T1" fmla="*/ 96 h 96"/>
                <a:gd name="T2" fmla="*/ 53 w 144"/>
                <a:gd name="T3" fmla="*/ 96 h 96"/>
                <a:gd name="T4" fmla="*/ 3 w 144"/>
                <a:gd name="T5" fmla="*/ 64 h 96"/>
                <a:gd name="T6" fmla="*/ 12 w 144"/>
                <a:gd name="T7" fmla="*/ 25 h 96"/>
                <a:gd name="T8" fmla="*/ 48 w 144"/>
                <a:gd name="T9" fmla="*/ 2 h 96"/>
                <a:gd name="T10" fmla="*/ 63 w 144"/>
                <a:gd name="T11" fmla="*/ 0 h 96"/>
                <a:gd name="T12" fmla="*/ 137 w 144"/>
                <a:gd name="T13" fmla="*/ 17 h 96"/>
                <a:gd name="T14" fmla="*/ 143 w 144"/>
                <a:gd name="T15" fmla="*/ 24 h 96"/>
                <a:gd name="T16" fmla="*/ 142 w 144"/>
                <a:gd name="T17" fmla="*/ 32 h 96"/>
                <a:gd name="T18" fmla="*/ 74 w 144"/>
                <a:gd name="T19" fmla="*/ 93 h 96"/>
                <a:gd name="T20" fmla="*/ 54 w 144"/>
                <a:gd name="T21" fmla="*/ 96 h 96"/>
                <a:gd name="T22" fmla="*/ 63 w 144"/>
                <a:gd name="T23" fmla="*/ 20 h 96"/>
                <a:gd name="T24" fmla="*/ 53 w 144"/>
                <a:gd name="T25" fmla="*/ 21 h 96"/>
                <a:gd name="T26" fmla="*/ 28 w 144"/>
                <a:gd name="T27" fmla="*/ 37 h 96"/>
                <a:gd name="T28" fmla="*/ 23 w 144"/>
                <a:gd name="T29" fmla="*/ 58 h 96"/>
                <a:gd name="T30" fmla="*/ 53 w 144"/>
                <a:gd name="T31" fmla="*/ 76 h 96"/>
                <a:gd name="T32" fmla="*/ 54 w 144"/>
                <a:gd name="T33" fmla="*/ 76 h 96"/>
                <a:gd name="T34" fmla="*/ 68 w 144"/>
                <a:gd name="T35" fmla="*/ 74 h 96"/>
                <a:gd name="T36" fmla="*/ 117 w 144"/>
                <a:gd name="T37" fmla="*/ 31 h 96"/>
                <a:gd name="T38" fmla="*/ 63 w 144"/>
                <a:gd name="T3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96">
                  <a:moveTo>
                    <a:pt x="54" y="96"/>
                  </a:moveTo>
                  <a:cubicBezTo>
                    <a:pt x="54" y="96"/>
                    <a:pt x="54" y="96"/>
                    <a:pt x="53" y="96"/>
                  </a:cubicBezTo>
                  <a:cubicBezTo>
                    <a:pt x="29" y="96"/>
                    <a:pt x="9" y="83"/>
                    <a:pt x="3" y="64"/>
                  </a:cubicBezTo>
                  <a:cubicBezTo>
                    <a:pt x="0" y="51"/>
                    <a:pt x="3" y="37"/>
                    <a:pt x="12" y="25"/>
                  </a:cubicBezTo>
                  <a:cubicBezTo>
                    <a:pt x="20" y="14"/>
                    <a:pt x="33" y="6"/>
                    <a:pt x="48" y="2"/>
                  </a:cubicBezTo>
                  <a:cubicBezTo>
                    <a:pt x="52" y="0"/>
                    <a:pt x="57" y="0"/>
                    <a:pt x="63" y="0"/>
                  </a:cubicBezTo>
                  <a:cubicBezTo>
                    <a:pt x="93" y="0"/>
                    <a:pt x="135" y="16"/>
                    <a:pt x="137" y="17"/>
                  </a:cubicBezTo>
                  <a:cubicBezTo>
                    <a:pt x="140" y="18"/>
                    <a:pt x="142" y="21"/>
                    <a:pt x="143" y="24"/>
                  </a:cubicBezTo>
                  <a:cubicBezTo>
                    <a:pt x="144" y="27"/>
                    <a:pt x="143" y="30"/>
                    <a:pt x="142" y="32"/>
                  </a:cubicBezTo>
                  <a:cubicBezTo>
                    <a:pt x="138" y="38"/>
                    <a:pt x="103" y="85"/>
                    <a:pt x="74" y="93"/>
                  </a:cubicBezTo>
                  <a:cubicBezTo>
                    <a:pt x="67" y="95"/>
                    <a:pt x="60" y="96"/>
                    <a:pt x="54" y="96"/>
                  </a:cubicBezTo>
                  <a:close/>
                  <a:moveTo>
                    <a:pt x="63" y="20"/>
                  </a:moveTo>
                  <a:cubicBezTo>
                    <a:pt x="59" y="20"/>
                    <a:pt x="56" y="20"/>
                    <a:pt x="53" y="21"/>
                  </a:cubicBezTo>
                  <a:cubicBezTo>
                    <a:pt x="43" y="24"/>
                    <a:pt x="33" y="30"/>
                    <a:pt x="28" y="37"/>
                  </a:cubicBezTo>
                  <a:cubicBezTo>
                    <a:pt x="22" y="44"/>
                    <a:pt x="21" y="52"/>
                    <a:pt x="23" y="58"/>
                  </a:cubicBezTo>
                  <a:cubicBezTo>
                    <a:pt x="26" y="69"/>
                    <a:pt x="38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8" y="76"/>
                    <a:pt x="63" y="75"/>
                    <a:pt x="68" y="74"/>
                  </a:cubicBezTo>
                  <a:cubicBezTo>
                    <a:pt x="82" y="70"/>
                    <a:pt x="103" y="49"/>
                    <a:pt x="117" y="31"/>
                  </a:cubicBezTo>
                  <a:cubicBezTo>
                    <a:pt x="103" y="26"/>
                    <a:pt x="80" y="20"/>
                    <a:pt x="6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42"/>
            <p:cNvSpPr>
              <a:spLocks noEditPoints="1"/>
            </p:cNvSpPr>
            <p:nvPr/>
          </p:nvSpPr>
          <p:spPr bwMode="auto">
            <a:xfrm>
              <a:off x="6041" y="2996"/>
              <a:ext cx="87" cy="58"/>
            </a:xfrm>
            <a:custGeom>
              <a:avLst/>
              <a:gdLst>
                <a:gd name="T0" fmla="*/ 54 w 144"/>
                <a:gd name="T1" fmla="*/ 96 h 96"/>
                <a:gd name="T2" fmla="*/ 54 w 144"/>
                <a:gd name="T3" fmla="*/ 96 h 96"/>
                <a:gd name="T4" fmla="*/ 4 w 144"/>
                <a:gd name="T5" fmla="*/ 64 h 96"/>
                <a:gd name="T6" fmla="*/ 12 w 144"/>
                <a:gd name="T7" fmla="*/ 25 h 96"/>
                <a:gd name="T8" fmla="*/ 48 w 144"/>
                <a:gd name="T9" fmla="*/ 2 h 96"/>
                <a:gd name="T10" fmla="*/ 64 w 144"/>
                <a:gd name="T11" fmla="*/ 0 h 96"/>
                <a:gd name="T12" fmla="*/ 138 w 144"/>
                <a:gd name="T13" fmla="*/ 17 h 96"/>
                <a:gd name="T14" fmla="*/ 144 w 144"/>
                <a:gd name="T15" fmla="*/ 24 h 96"/>
                <a:gd name="T16" fmla="*/ 142 w 144"/>
                <a:gd name="T17" fmla="*/ 32 h 96"/>
                <a:gd name="T18" fmla="*/ 74 w 144"/>
                <a:gd name="T19" fmla="*/ 93 h 96"/>
                <a:gd name="T20" fmla="*/ 54 w 144"/>
                <a:gd name="T21" fmla="*/ 96 h 96"/>
                <a:gd name="T22" fmla="*/ 64 w 144"/>
                <a:gd name="T23" fmla="*/ 20 h 96"/>
                <a:gd name="T24" fmla="*/ 54 w 144"/>
                <a:gd name="T25" fmla="*/ 21 h 96"/>
                <a:gd name="T26" fmla="*/ 28 w 144"/>
                <a:gd name="T27" fmla="*/ 38 h 96"/>
                <a:gd name="T28" fmla="*/ 23 w 144"/>
                <a:gd name="T29" fmla="*/ 58 h 96"/>
                <a:gd name="T30" fmla="*/ 54 w 144"/>
                <a:gd name="T31" fmla="*/ 76 h 96"/>
                <a:gd name="T32" fmla="*/ 54 w 144"/>
                <a:gd name="T33" fmla="*/ 76 h 96"/>
                <a:gd name="T34" fmla="*/ 69 w 144"/>
                <a:gd name="T35" fmla="*/ 74 h 96"/>
                <a:gd name="T36" fmla="*/ 118 w 144"/>
                <a:gd name="T37" fmla="*/ 31 h 96"/>
                <a:gd name="T38" fmla="*/ 64 w 144"/>
                <a:gd name="T3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96"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29" y="96"/>
                    <a:pt x="9" y="83"/>
                    <a:pt x="4" y="64"/>
                  </a:cubicBezTo>
                  <a:cubicBezTo>
                    <a:pt x="0" y="51"/>
                    <a:pt x="3" y="37"/>
                    <a:pt x="12" y="25"/>
                  </a:cubicBezTo>
                  <a:cubicBezTo>
                    <a:pt x="21" y="14"/>
                    <a:pt x="33" y="6"/>
                    <a:pt x="48" y="2"/>
                  </a:cubicBezTo>
                  <a:cubicBezTo>
                    <a:pt x="53" y="0"/>
                    <a:pt x="58" y="0"/>
                    <a:pt x="64" y="0"/>
                  </a:cubicBezTo>
                  <a:cubicBezTo>
                    <a:pt x="94" y="0"/>
                    <a:pt x="136" y="17"/>
                    <a:pt x="138" y="17"/>
                  </a:cubicBezTo>
                  <a:cubicBezTo>
                    <a:pt x="141" y="18"/>
                    <a:pt x="143" y="21"/>
                    <a:pt x="144" y="24"/>
                  </a:cubicBezTo>
                  <a:cubicBezTo>
                    <a:pt x="144" y="27"/>
                    <a:pt x="144" y="30"/>
                    <a:pt x="142" y="32"/>
                  </a:cubicBezTo>
                  <a:cubicBezTo>
                    <a:pt x="138" y="38"/>
                    <a:pt x="103" y="85"/>
                    <a:pt x="74" y="93"/>
                  </a:cubicBezTo>
                  <a:cubicBezTo>
                    <a:pt x="68" y="95"/>
                    <a:pt x="61" y="96"/>
                    <a:pt x="54" y="96"/>
                  </a:cubicBezTo>
                  <a:close/>
                  <a:moveTo>
                    <a:pt x="64" y="20"/>
                  </a:moveTo>
                  <a:cubicBezTo>
                    <a:pt x="60" y="20"/>
                    <a:pt x="56" y="20"/>
                    <a:pt x="54" y="21"/>
                  </a:cubicBezTo>
                  <a:cubicBezTo>
                    <a:pt x="43" y="24"/>
                    <a:pt x="34" y="30"/>
                    <a:pt x="28" y="38"/>
                  </a:cubicBezTo>
                  <a:cubicBezTo>
                    <a:pt x="23" y="44"/>
                    <a:pt x="21" y="52"/>
                    <a:pt x="23" y="58"/>
                  </a:cubicBezTo>
                  <a:cubicBezTo>
                    <a:pt x="26" y="69"/>
                    <a:pt x="39" y="76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9" y="76"/>
                    <a:pt x="64" y="75"/>
                    <a:pt x="69" y="74"/>
                  </a:cubicBezTo>
                  <a:cubicBezTo>
                    <a:pt x="84" y="70"/>
                    <a:pt x="105" y="47"/>
                    <a:pt x="118" y="31"/>
                  </a:cubicBezTo>
                  <a:cubicBezTo>
                    <a:pt x="104" y="27"/>
                    <a:pt x="81" y="20"/>
                    <a:pt x="6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3"/>
            <p:cNvSpPr>
              <a:spLocks noEditPoints="1"/>
            </p:cNvSpPr>
            <p:nvPr/>
          </p:nvSpPr>
          <p:spPr bwMode="auto">
            <a:xfrm>
              <a:off x="6051" y="3057"/>
              <a:ext cx="88" cy="58"/>
            </a:xfrm>
            <a:custGeom>
              <a:avLst/>
              <a:gdLst>
                <a:gd name="T0" fmla="*/ 56 w 146"/>
                <a:gd name="T1" fmla="*/ 97 h 97"/>
                <a:gd name="T2" fmla="*/ 56 w 146"/>
                <a:gd name="T3" fmla="*/ 97 h 97"/>
                <a:gd name="T4" fmla="*/ 9 w 146"/>
                <a:gd name="T5" fmla="*/ 70 h 97"/>
                <a:gd name="T6" fmla="*/ 48 w 146"/>
                <a:gd name="T7" fmla="*/ 4 h 97"/>
                <a:gd name="T8" fmla="*/ 72 w 146"/>
                <a:gd name="T9" fmla="*/ 0 h 97"/>
                <a:gd name="T10" fmla="*/ 138 w 146"/>
                <a:gd name="T11" fmla="*/ 11 h 97"/>
                <a:gd name="T12" fmla="*/ 145 w 146"/>
                <a:gd name="T13" fmla="*/ 17 h 97"/>
                <a:gd name="T14" fmla="*/ 144 w 146"/>
                <a:gd name="T15" fmla="*/ 26 h 97"/>
                <a:gd name="T16" fmla="*/ 82 w 146"/>
                <a:gd name="T17" fmla="*/ 92 h 97"/>
                <a:gd name="T18" fmla="*/ 56 w 146"/>
                <a:gd name="T19" fmla="*/ 97 h 97"/>
                <a:gd name="T20" fmla="*/ 72 w 146"/>
                <a:gd name="T21" fmla="*/ 20 h 97"/>
                <a:gd name="T22" fmla="*/ 55 w 146"/>
                <a:gd name="T23" fmla="*/ 22 h 97"/>
                <a:gd name="T24" fmla="*/ 28 w 146"/>
                <a:gd name="T25" fmla="*/ 62 h 97"/>
                <a:gd name="T26" fmla="*/ 56 w 146"/>
                <a:gd name="T27" fmla="*/ 77 h 97"/>
                <a:gd name="T28" fmla="*/ 75 w 146"/>
                <a:gd name="T29" fmla="*/ 74 h 97"/>
                <a:gd name="T30" fmla="*/ 120 w 146"/>
                <a:gd name="T31" fmla="*/ 27 h 97"/>
                <a:gd name="T32" fmla="*/ 72 w 146"/>
                <a:gd name="T33" fmla="*/ 2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97">
                  <a:moveTo>
                    <a:pt x="56" y="97"/>
                  </a:moveTo>
                  <a:cubicBezTo>
                    <a:pt x="56" y="97"/>
                    <a:pt x="56" y="97"/>
                    <a:pt x="56" y="97"/>
                  </a:cubicBezTo>
                  <a:cubicBezTo>
                    <a:pt x="34" y="97"/>
                    <a:pt x="16" y="87"/>
                    <a:pt x="9" y="70"/>
                  </a:cubicBezTo>
                  <a:cubicBezTo>
                    <a:pt x="0" y="45"/>
                    <a:pt x="17" y="16"/>
                    <a:pt x="48" y="4"/>
                  </a:cubicBezTo>
                  <a:cubicBezTo>
                    <a:pt x="54" y="1"/>
                    <a:pt x="62" y="0"/>
                    <a:pt x="72" y="0"/>
                  </a:cubicBezTo>
                  <a:cubicBezTo>
                    <a:pt x="101" y="0"/>
                    <a:pt x="137" y="11"/>
                    <a:pt x="138" y="11"/>
                  </a:cubicBezTo>
                  <a:cubicBezTo>
                    <a:pt x="141" y="12"/>
                    <a:pt x="144" y="14"/>
                    <a:pt x="145" y="17"/>
                  </a:cubicBezTo>
                  <a:cubicBezTo>
                    <a:pt x="146" y="20"/>
                    <a:pt x="146" y="23"/>
                    <a:pt x="144" y="26"/>
                  </a:cubicBezTo>
                  <a:cubicBezTo>
                    <a:pt x="141" y="31"/>
                    <a:pt x="110" y="81"/>
                    <a:pt x="82" y="92"/>
                  </a:cubicBezTo>
                  <a:cubicBezTo>
                    <a:pt x="74" y="96"/>
                    <a:pt x="65" y="97"/>
                    <a:pt x="56" y="97"/>
                  </a:cubicBezTo>
                  <a:close/>
                  <a:moveTo>
                    <a:pt x="72" y="20"/>
                  </a:moveTo>
                  <a:cubicBezTo>
                    <a:pt x="65" y="20"/>
                    <a:pt x="59" y="21"/>
                    <a:pt x="55" y="22"/>
                  </a:cubicBezTo>
                  <a:cubicBezTo>
                    <a:pt x="35" y="30"/>
                    <a:pt x="23" y="49"/>
                    <a:pt x="28" y="62"/>
                  </a:cubicBezTo>
                  <a:cubicBezTo>
                    <a:pt x="32" y="72"/>
                    <a:pt x="42" y="77"/>
                    <a:pt x="56" y="77"/>
                  </a:cubicBezTo>
                  <a:cubicBezTo>
                    <a:pt x="62" y="77"/>
                    <a:pt x="69" y="76"/>
                    <a:pt x="75" y="74"/>
                  </a:cubicBezTo>
                  <a:cubicBezTo>
                    <a:pt x="89" y="68"/>
                    <a:pt x="108" y="44"/>
                    <a:pt x="120" y="27"/>
                  </a:cubicBezTo>
                  <a:cubicBezTo>
                    <a:pt x="107" y="24"/>
                    <a:pt x="88" y="20"/>
                    <a:pt x="7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362"/>
          <p:cNvGrpSpPr>
            <a:grpSpLocks noChangeAspect="1"/>
          </p:cNvGrpSpPr>
          <p:nvPr/>
        </p:nvGrpSpPr>
        <p:grpSpPr bwMode="auto">
          <a:xfrm>
            <a:off x="6651349" y="2579692"/>
            <a:ext cx="716643" cy="952528"/>
            <a:chOff x="1426" y="3558"/>
            <a:chExt cx="319" cy="424"/>
          </a:xfrm>
          <a:solidFill>
            <a:schemeClr val="tx1"/>
          </a:solidFill>
        </p:grpSpPr>
        <p:sp>
          <p:nvSpPr>
            <p:cNvPr id="47" name="Freeform 363"/>
            <p:cNvSpPr>
              <a:spLocks noEditPoints="1"/>
            </p:cNvSpPr>
            <p:nvPr/>
          </p:nvSpPr>
          <p:spPr bwMode="auto">
            <a:xfrm>
              <a:off x="1426" y="3558"/>
              <a:ext cx="319" cy="319"/>
            </a:xfrm>
            <a:custGeom>
              <a:avLst/>
              <a:gdLst>
                <a:gd name="T0" fmla="*/ 246 w 481"/>
                <a:gd name="T1" fmla="*/ 399 h 483"/>
                <a:gd name="T2" fmla="*/ 219 w 481"/>
                <a:gd name="T3" fmla="*/ 389 h 483"/>
                <a:gd name="T4" fmla="*/ 53 w 481"/>
                <a:gd name="T5" fmla="*/ 424 h 483"/>
                <a:gd name="T6" fmla="*/ 19 w 481"/>
                <a:gd name="T7" fmla="*/ 237 h 483"/>
                <a:gd name="T8" fmla="*/ 130 w 481"/>
                <a:gd name="T9" fmla="*/ 306 h 483"/>
                <a:gd name="T10" fmla="*/ 43 w 481"/>
                <a:gd name="T11" fmla="*/ 120 h 483"/>
                <a:gd name="T12" fmla="*/ 166 w 481"/>
                <a:gd name="T13" fmla="*/ 241 h 483"/>
                <a:gd name="T14" fmla="*/ 94 w 481"/>
                <a:gd name="T15" fmla="*/ 62 h 483"/>
                <a:gd name="T16" fmla="*/ 132 w 481"/>
                <a:gd name="T17" fmla="*/ 54 h 483"/>
                <a:gd name="T18" fmla="*/ 181 w 481"/>
                <a:gd name="T19" fmla="*/ 158 h 483"/>
                <a:gd name="T20" fmla="*/ 207 w 481"/>
                <a:gd name="T21" fmla="*/ 4 h 483"/>
                <a:gd name="T22" fmla="*/ 222 w 481"/>
                <a:gd name="T23" fmla="*/ 97 h 483"/>
                <a:gd name="T24" fmla="*/ 218 w 481"/>
                <a:gd name="T25" fmla="*/ 51 h 483"/>
                <a:gd name="T26" fmla="*/ 282 w 481"/>
                <a:gd name="T27" fmla="*/ 7 h 483"/>
                <a:gd name="T28" fmla="*/ 335 w 481"/>
                <a:gd name="T29" fmla="*/ 10 h 483"/>
                <a:gd name="T30" fmla="*/ 359 w 481"/>
                <a:gd name="T31" fmla="*/ 48 h 483"/>
                <a:gd name="T32" fmla="*/ 317 w 481"/>
                <a:gd name="T33" fmla="*/ 177 h 483"/>
                <a:gd name="T34" fmla="*/ 393 w 481"/>
                <a:gd name="T35" fmla="*/ 101 h 483"/>
                <a:gd name="T36" fmla="*/ 436 w 481"/>
                <a:gd name="T37" fmla="*/ 144 h 483"/>
                <a:gd name="T38" fmla="*/ 320 w 481"/>
                <a:gd name="T39" fmla="*/ 250 h 483"/>
                <a:gd name="T40" fmla="*/ 450 w 481"/>
                <a:gd name="T41" fmla="*/ 178 h 483"/>
                <a:gd name="T42" fmla="*/ 342 w 481"/>
                <a:gd name="T43" fmla="*/ 311 h 483"/>
                <a:gd name="T44" fmla="*/ 350 w 481"/>
                <a:gd name="T45" fmla="*/ 320 h 483"/>
                <a:gd name="T46" fmla="*/ 464 w 481"/>
                <a:gd name="T47" fmla="*/ 297 h 483"/>
                <a:gd name="T48" fmla="*/ 228 w 481"/>
                <a:gd name="T49" fmla="*/ 346 h 483"/>
                <a:gd name="T50" fmla="*/ 274 w 481"/>
                <a:gd name="T51" fmla="*/ 432 h 483"/>
                <a:gd name="T52" fmla="*/ 376 w 481"/>
                <a:gd name="T53" fmla="*/ 435 h 483"/>
                <a:gd name="T54" fmla="*/ 294 w 481"/>
                <a:gd name="T55" fmla="*/ 313 h 483"/>
                <a:gd name="T56" fmla="*/ 324 w 481"/>
                <a:gd name="T57" fmla="*/ 290 h 483"/>
                <a:gd name="T58" fmla="*/ 442 w 481"/>
                <a:gd name="T59" fmla="*/ 224 h 483"/>
                <a:gd name="T60" fmla="*/ 319 w 481"/>
                <a:gd name="T61" fmla="*/ 270 h 483"/>
                <a:gd name="T62" fmla="*/ 334 w 481"/>
                <a:gd name="T63" fmla="*/ 219 h 483"/>
                <a:gd name="T64" fmla="*/ 350 w 481"/>
                <a:gd name="T65" fmla="*/ 186 h 483"/>
                <a:gd name="T66" fmla="*/ 308 w 481"/>
                <a:gd name="T67" fmla="*/ 159 h 483"/>
                <a:gd name="T68" fmla="*/ 346 w 481"/>
                <a:gd name="T69" fmla="*/ 63 h 483"/>
                <a:gd name="T70" fmla="*/ 302 w 481"/>
                <a:gd name="T71" fmla="*/ 31 h 483"/>
                <a:gd name="T72" fmla="*/ 243 w 481"/>
                <a:gd name="T73" fmla="*/ 27 h 483"/>
                <a:gd name="T74" fmla="*/ 253 w 481"/>
                <a:gd name="T75" fmla="*/ 142 h 483"/>
                <a:gd name="T76" fmla="*/ 234 w 481"/>
                <a:gd name="T77" fmla="*/ 147 h 483"/>
                <a:gd name="T78" fmla="*/ 181 w 481"/>
                <a:gd name="T79" fmla="*/ 39 h 483"/>
                <a:gd name="T80" fmla="*/ 221 w 481"/>
                <a:gd name="T81" fmla="*/ 210 h 483"/>
                <a:gd name="T82" fmla="*/ 174 w 481"/>
                <a:gd name="T83" fmla="*/ 195 h 483"/>
                <a:gd name="T84" fmla="*/ 85 w 481"/>
                <a:gd name="T85" fmla="*/ 115 h 483"/>
                <a:gd name="T86" fmla="*/ 167 w 481"/>
                <a:gd name="T87" fmla="*/ 262 h 483"/>
                <a:gd name="T88" fmla="*/ 35 w 481"/>
                <a:gd name="T89" fmla="*/ 212 h 483"/>
                <a:gd name="T90" fmla="*/ 146 w 481"/>
                <a:gd name="T91" fmla="*/ 336 h 483"/>
                <a:gd name="T92" fmla="*/ 66 w 481"/>
                <a:gd name="T93" fmla="*/ 409 h 483"/>
                <a:gd name="T94" fmla="*/ 199 w 481"/>
                <a:gd name="T95" fmla="*/ 3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1" h="483">
                  <a:moveTo>
                    <a:pt x="315" y="483"/>
                  </a:moveTo>
                  <a:cubicBezTo>
                    <a:pt x="286" y="483"/>
                    <a:pt x="264" y="467"/>
                    <a:pt x="255" y="439"/>
                  </a:cubicBezTo>
                  <a:cubicBezTo>
                    <a:pt x="250" y="424"/>
                    <a:pt x="248" y="411"/>
                    <a:pt x="246" y="399"/>
                  </a:cubicBezTo>
                  <a:cubicBezTo>
                    <a:pt x="241" y="373"/>
                    <a:pt x="239" y="366"/>
                    <a:pt x="229" y="366"/>
                  </a:cubicBezTo>
                  <a:cubicBezTo>
                    <a:pt x="228" y="366"/>
                    <a:pt x="228" y="366"/>
                    <a:pt x="228" y="366"/>
                  </a:cubicBezTo>
                  <a:cubicBezTo>
                    <a:pt x="224" y="366"/>
                    <a:pt x="222" y="370"/>
                    <a:pt x="219" y="389"/>
                  </a:cubicBezTo>
                  <a:cubicBezTo>
                    <a:pt x="215" y="408"/>
                    <a:pt x="211" y="433"/>
                    <a:pt x="191" y="449"/>
                  </a:cubicBezTo>
                  <a:cubicBezTo>
                    <a:pt x="177" y="459"/>
                    <a:pt x="161" y="464"/>
                    <a:pt x="144" y="464"/>
                  </a:cubicBezTo>
                  <a:cubicBezTo>
                    <a:pt x="116" y="464"/>
                    <a:pt x="83" y="450"/>
                    <a:pt x="53" y="424"/>
                  </a:cubicBezTo>
                  <a:cubicBezTo>
                    <a:pt x="8" y="386"/>
                    <a:pt x="4" y="339"/>
                    <a:pt x="0" y="242"/>
                  </a:cubicBezTo>
                  <a:cubicBezTo>
                    <a:pt x="0" y="238"/>
                    <a:pt x="3" y="233"/>
                    <a:pt x="7" y="232"/>
                  </a:cubicBezTo>
                  <a:cubicBezTo>
                    <a:pt x="12" y="231"/>
                    <a:pt x="17" y="233"/>
                    <a:pt x="19" y="237"/>
                  </a:cubicBezTo>
                  <a:cubicBezTo>
                    <a:pt x="37" y="272"/>
                    <a:pt x="97" y="302"/>
                    <a:pt x="132" y="313"/>
                  </a:cubicBezTo>
                  <a:cubicBezTo>
                    <a:pt x="140" y="316"/>
                    <a:pt x="145" y="316"/>
                    <a:pt x="147" y="316"/>
                  </a:cubicBezTo>
                  <a:cubicBezTo>
                    <a:pt x="145" y="313"/>
                    <a:pt x="140" y="310"/>
                    <a:pt x="130" y="306"/>
                  </a:cubicBezTo>
                  <a:cubicBezTo>
                    <a:pt x="90" y="292"/>
                    <a:pt x="36" y="247"/>
                    <a:pt x="19" y="224"/>
                  </a:cubicBezTo>
                  <a:cubicBezTo>
                    <a:pt x="0" y="198"/>
                    <a:pt x="15" y="160"/>
                    <a:pt x="32" y="126"/>
                  </a:cubicBezTo>
                  <a:cubicBezTo>
                    <a:pt x="34" y="122"/>
                    <a:pt x="39" y="119"/>
                    <a:pt x="43" y="120"/>
                  </a:cubicBezTo>
                  <a:cubicBezTo>
                    <a:pt x="48" y="121"/>
                    <a:pt x="51" y="125"/>
                    <a:pt x="51" y="130"/>
                  </a:cubicBezTo>
                  <a:cubicBezTo>
                    <a:pt x="52" y="165"/>
                    <a:pt x="120" y="228"/>
                    <a:pt x="161" y="241"/>
                  </a:cubicBezTo>
                  <a:cubicBezTo>
                    <a:pt x="163" y="241"/>
                    <a:pt x="164" y="241"/>
                    <a:pt x="166" y="241"/>
                  </a:cubicBezTo>
                  <a:cubicBezTo>
                    <a:pt x="164" y="240"/>
                    <a:pt x="162" y="238"/>
                    <a:pt x="158" y="236"/>
                  </a:cubicBezTo>
                  <a:cubicBezTo>
                    <a:pt x="128" y="218"/>
                    <a:pt x="69" y="157"/>
                    <a:pt x="65" y="117"/>
                  </a:cubicBezTo>
                  <a:cubicBezTo>
                    <a:pt x="62" y="87"/>
                    <a:pt x="77" y="76"/>
                    <a:pt x="94" y="62"/>
                  </a:cubicBezTo>
                  <a:cubicBezTo>
                    <a:pt x="101" y="57"/>
                    <a:pt x="108" y="51"/>
                    <a:pt x="116" y="43"/>
                  </a:cubicBezTo>
                  <a:cubicBezTo>
                    <a:pt x="119" y="40"/>
                    <a:pt x="125" y="39"/>
                    <a:pt x="129" y="42"/>
                  </a:cubicBezTo>
                  <a:cubicBezTo>
                    <a:pt x="133" y="45"/>
                    <a:pt x="134" y="50"/>
                    <a:pt x="132" y="54"/>
                  </a:cubicBezTo>
                  <a:cubicBezTo>
                    <a:pt x="124" y="74"/>
                    <a:pt x="161" y="146"/>
                    <a:pt x="190" y="183"/>
                  </a:cubicBezTo>
                  <a:cubicBezTo>
                    <a:pt x="194" y="189"/>
                    <a:pt x="199" y="193"/>
                    <a:pt x="202" y="195"/>
                  </a:cubicBezTo>
                  <a:cubicBezTo>
                    <a:pt x="200" y="189"/>
                    <a:pt x="195" y="178"/>
                    <a:pt x="181" y="158"/>
                  </a:cubicBezTo>
                  <a:cubicBezTo>
                    <a:pt x="136" y="94"/>
                    <a:pt x="134" y="44"/>
                    <a:pt x="155" y="29"/>
                  </a:cubicBezTo>
                  <a:cubicBezTo>
                    <a:pt x="162" y="24"/>
                    <a:pt x="169" y="22"/>
                    <a:pt x="175" y="20"/>
                  </a:cubicBezTo>
                  <a:cubicBezTo>
                    <a:pt x="184" y="17"/>
                    <a:pt x="193" y="15"/>
                    <a:pt x="207" y="4"/>
                  </a:cubicBezTo>
                  <a:cubicBezTo>
                    <a:pt x="211" y="0"/>
                    <a:pt x="217" y="1"/>
                    <a:pt x="220" y="4"/>
                  </a:cubicBezTo>
                  <a:cubicBezTo>
                    <a:pt x="224" y="7"/>
                    <a:pt x="224" y="13"/>
                    <a:pt x="222" y="17"/>
                  </a:cubicBezTo>
                  <a:cubicBezTo>
                    <a:pt x="209" y="35"/>
                    <a:pt x="213" y="71"/>
                    <a:pt x="222" y="97"/>
                  </a:cubicBezTo>
                  <a:cubicBezTo>
                    <a:pt x="226" y="110"/>
                    <a:pt x="231" y="119"/>
                    <a:pt x="235" y="123"/>
                  </a:cubicBezTo>
                  <a:cubicBezTo>
                    <a:pt x="234" y="117"/>
                    <a:pt x="232" y="109"/>
                    <a:pt x="230" y="102"/>
                  </a:cubicBezTo>
                  <a:cubicBezTo>
                    <a:pt x="225" y="86"/>
                    <a:pt x="220" y="68"/>
                    <a:pt x="218" y="51"/>
                  </a:cubicBezTo>
                  <a:cubicBezTo>
                    <a:pt x="216" y="35"/>
                    <a:pt x="220" y="23"/>
                    <a:pt x="228" y="14"/>
                  </a:cubicBezTo>
                  <a:cubicBezTo>
                    <a:pt x="235" y="6"/>
                    <a:pt x="245" y="2"/>
                    <a:pt x="257" y="2"/>
                  </a:cubicBezTo>
                  <a:cubicBezTo>
                    <a:pt x="265" y="2"/>
                    <a:pt x="274" y="4"/>
                    <a:pt x="282" y="7"/>
                  </a:cubicBezTo>
                  <a:cubicBezTo>
                    <a:pt x="288" y="9"/>
                    <a:pt x="294" y="11"/>
                    <a:pt x="302" y="11"/>
                  </a:cubicBezTo>
                  <a:cubicBezTo>
                    <a:pt x="314" y="11"/>
                    <a:pt x="324" y="7"/>
                    <a:pt x="324" y="7"/>
                  </a:cubicBezTo>
                  <a:cubicBezTo>
                    <a:pt x="328" y="6"/>
                    <a:pt x="332" y="7"/>
                    <a:pt x="335" y="10"/>
                  </a:cubicBezTo>
                  <a:cubicBezTo>
                    <a:pt x="337" y="13"/>
                    <a:pt x="338" y="18"/>
                    <a:pt x="336" y="21"/>
                  </a:cubicBezTo>
                  <a:cubicBezTo>
                    <a:pt x="334" y="26"/>
                    <a:pt x="335" y="29"/>
                    <a:pt x="350" y="40"/>
                  </a:cubicBezTo>
                  <a:cubicBezTo>
                    <a:pt x="353" y="43"/>
                    <a:pt x="356" y="45"/>
                    <a:pt x="359" y="48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78" y="65"/>
                    <a:pt x="393" y="78"/>
                    <a:pt x="391" y="98"/>
                  </a:cubicBezTo>
                  <a:cubicBezTo>
                    <a:pt x="388" y="121"/>
                    <a:pt x="347" y="161"/>
                    <a:pt x="317" y="177"/>
                  </a:cubicBezTo>
                  <a:cubicBezTo>
                    <a:pt x="315" y="178"/>
                    <a:pt x="312" y="180"/>
                    <a:pt x="311" y="181"/>
                  </a:cubicBezTo>
                  <a:cubicBezTo>
                    <a:pt x="316" y="180"/>
                    <a:pt x="326" y="178"/>
                    <a:pt x="340" y="169"/>
                  </a:cubicBezTo>
                  <a:cubicBezTo>
                    <a:pt x="384" y="144"/>
                    <a:pt x="393" y="102"/>
                    <a:pt x="393" y="101"/>
                  </a:cubicBezTo>
                  <a:cubicBezTo>
                    <a:pt x="393" y="98"/>
                    <a:pt x="396" y="95"/>
                    <a:pt x="399" y="94"/>
                  </a:cubicBezTo>
                  <a:cubicBezTo>
                    <a:pt x="402" y="93"/>
                    <a:pt x="406" y="93"/>
                    <a:pt x="409" y="95"/>
                  </a:cubicBezTo>
                  <a:cubicBezTo>
                    <a:pt x="412" y="98"/>
                    <a:pt x="437" y="119"/>
                    <a:pt x="436" y="144"/>
                  </a:cubicBezTo>
                  <a:cubicBezTo>
                    <a:pt x="436" y="144"/>
                    <a:pt x="436" y="144"/>
                    <a:pt x="436" y="144"/>
                  </a:cubicBezTo>
                  <a:cubicBezTo>
                    <a:pt x="431" y="188"/>
                    <a:pt x="380" y="216"/>
                    <a:pt x="343" y="236"/>
                  </a:cubicBezTo>
                  <a:cubicBezTo>
                    <a:pt x="335" y="241"/>
                    <a:pt x="326" y="246"/>
                    <a:pt x="320" y="250"/>
                  </a:cubicBezTo>
                  <a:cubicBezTo>
                    <a:pt x="348" y="248"/>
                    <a:pt x="411" y="211"/>
                    <a:pt x="431" y="172"/>
                  </a:cubicBezTo>
                  <a:cubicBezTo>
                    <a:pt x="433" y="167"/>
                    <a:pt x="438" y="165"/>
                    <a:pt x="443" y="167"/>
                  </a:cubicBezTo>
                  <a:cubicBezTo>
                    <a:pt x="447" y="168"/>
                    <a:pt x="450" y="173"/>
                    <a:pt x="450" y="178"/>
                  </a:cubicBezTo>
                  <a:cubicBezTo>
                    <a:pt x="448" y="192"/>
                    <a:pt x="454" y="204"/>
                    <a:pt x="460" y="215"/>
                  </a:cubicBezTo>
                  <a:cubicBezTo>
                    <a:pt x="469" y="232"/>
                    <a:pt x="481" y="253"/>
                    <a:pt x="446" y="276"/>
                  </a:cubicBezTo>
                  <a:cubicBezTo>
                    <a:pt x="412" y="300"/>
                    <a:pt x="377" y="311"/>
                    <a:pt x="342" y="311"/>
                  </a:cubicBezTo>
                  <a:cubicBezTo>
                    <a:pt x="335" y="311"/>
                    <a:pt x="328" y="311"/>
                    <a:pt x="323" y="310"/>
                  </a:cubicBezTo>
                  <a:cubicBezTo>
                    <a:pt x="319" y="310"/>
                    <a:pt x="316" y="310"/>
                    <a:pt x="314" y="310"/>
                  </a:cubicBezTo>
                  <a:cubicBezTo>
                    <a:pt x="315" y="315"/>
                    <a:pt x="328" y="320"/>
                    <a:pt x="350" y="320"/>
                  </a:cubicBezTo>
                  <a:cubicBezTo>
                    <a:pt x="381" y="320"/>
                    <a:pt x="424" y="310"/>
                    <a:pt x="448" y="290"/>
                  </a:cubicBezTo>
                  <a:cubicBezTo>
                    <a:pt x="451" y="287"/>
                    <a:pt x="455" y="287"/>
                    <a:pt x="458" y="288"/>
                  </a:cubicBezTo>
                  <a:cubicBezTo>
                    <a:pt x="462" y="290"/>
                    <a:pt x="464" y="293"/>
                    <a:pt x="464" y="297"/>
                  </a:cubicBezTo>
                  <a:cubicBezTo>
                    <a:pt x="466" y="341"/>
                    <a:pt x="459" y="398"/>
                    <a:pt x="388" y="451"/>
                  </a:cubicBezTo>
                  <a:cubicBezTo>
                    <a:pt x="363" y="472"/>
                    <a:pt x="338" y="483"/>
                    <a:pt x="315" y="483"/>
                  </a:cubicBezTo>
                  <a:close/>
                  <a:moveTo>
                    <a:pt x="228" y="346"/>
                  </a:moveTo>
                  <a:cubicBezTo>
                    <a:pt x="229" y="346"/>
                    <a:pt x="229" y="346"/>
                    <a:pt x="230" y="346"/>
                  </a:cubicBezTo>
                  <a:cubicBezTo>
                    <a:pt x="257" y="347"/>
                    <a:pt x="261" y="371"/>
                    <a:pt x="265" y="395"/>
                  </a:cubicBezTo>
                  <a:cubicBezTo>
                    <a:pt x="267" y="407"/>
                    <a:pt x="269" y="419"/>
                    <a:pt x="274" y="432"/>
                  </a:cubicBezTo>
                  <a:cubicBezTo>
                    <a:pt x="280" y="452"/>
                    <a:pt x="295" y="463"/>
                    <a:pt x="315" y="463"/>
                  </a:cubicBezTo>
                  <a:cubicBezTo>
                    <a:pt x="333" y="463"/>
                    <a:pt x="354" y="454"/>
                    <a:pt x="376" y="436"/>
                  </a:cubicBezTo>
                  <a:cubicBezTo>
                    <a:pt x="376" y="436"/>
                    <a:pt x="376" y="435"/>
                    <a:pt x="376" y="435"/>
                  </a:cubicBezTo>
                  <a:cubicBezTo>
                    <a:pt x="430" y="395"/>
                    <a:pt x="443" y="354"/>
                    <a:pt x="444" y="317"/>
                  </a:cubicBezTo>
                  <a:cubicBezTo>
                    <a:pt x="416" y="333"/>
                    <a:pt x="378" y="340"/>
                    <a:pt x="350" y="340"/>
                  </a:cubicBezTo>
                  <a:cubicBezTo>
                    <a:pt x="317" y="340"/>
                    <a:pt x="297" y="331"/>
                    <a:pt x="294" y="313"/>
                  </a:cubicBezTo>
                  <a:cubicBezTo>
                    <a:pt x="294" y="310"/>
                    <a:pt x="292" y="302"/>
                    <a:pt x="297" y="296"/>
                  </a:cubicBezTo>
                  <a:cubicBezTo>
                    <a:pt x="302" y="291"/>
                    <a:pt x="309" y="290"/>
                    <a:pt x="314" y="290"/>
                  </a:cubicBezTo>
                  <a:cubicBezTo>
                    <a:pt x="317" y="290"/>
                    <a:pt x="321" y="290"/>
                    <a:pt x="324" y="290"/>
                  </a:cubicBezTo>
                  <a:cubicBezTo>
                    <a:pt x="330" y="291"/>
                    <a:pt x="335" y="291"/>
                    <a:pt x="342" y="291"/>
                  </a:cubicBezTo>
                  <a:cubicBezTo>
                    <a:pt x="373" y="291"/>
                    <a:pt x="404" y="281"/>
                    <a:pt x="435" y="260"/>
                  </a:cubicBezTo>
                  <a:cubicBezTo>
                    <a:pt x="454" y="246"/>
                    <a:pt x="451" y="241"/>
                    <a:pt x="442" y="224"/>
                  </a:cubicBezTo>
                  <a:cubicBezTo>
                    <a:pt x="439" y="218"/>
                    <a:pt x="435" y="211"/>
                    <a:pt x="433" y="204"/>
                  </a:cubicBezTo>
                  <a:cubicBezTo>
                    <a:pt x="402" y="240"/>
                    <a:pt x="348" y="270"/>
                    <a:pt x="319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1" y="270"/>
                    <a:pt x="304" y="267"/>
                    <a:pt x="300" y="263"/>
                  </a:cubicBezTo>
                  <a:cubicBezTo>
                    <a:pt x="296" y="260"/>
                    <a:pt x="294" y="255"/>
                    <a:pt x="295" y="251"/>
                  </a:cubicBezTo>
                  <a:cubicBezTo>
                    <a:pt x="296" y="239"/>
                    <a:pt x="309" y="232"/>
                    <a:pt x="334" y="219"/>
                  </a:cubicBezTo>
                  <a:cubicBezTo>
                    <a:pt x="367" y="201"/>
                    <a:pt x="412" y="176"/>
                    <a:pt x="416" y="142"/>
                  </a:cubicBezTo>
                  <a:cubicBezTo>
                    <a:pt x="416" y="135"/>
                    <a:pt x="412" y="128"/>
                    <a:pt x="407" y="122"/>
                  </a:cubicBezTo>
                  <a:cubicBezTo>
                    <a:pt x="400" y="139"/>
                    <a:pt x="384" y="167"/>
                    <a:pt x="350" y="186"/>
                  </a:cubicBezTo>
                  <a:cubicBezTo>
                    <a:pt x="334" y="196"/>
                    <a:pt x="319" y="201"/>
                    <a:pt x="308" y="201"/>
                  </a:cubicBezTo>
                  <a:cubicBezTo>
                    <a:pt x="292" y="201"/>
                    <a:pt x="288" y="191"/>
                    <a:pt x="287" y="188"/>
                  </a:cubicBezTo>
                  <a:cubicBezTo>
                    <a:pt x="285" y="178"/>
                    <a:pt x="293" y="167"/>
                    <a:pt x="308" y="159"/>
                  </a:cubicBezTo>
                  <a:cubicBezTo>
                    <a:pt x="337" y="144"/>
                    <a:pt x="370" y="108"/>
                    <a:pt x="371" y="96"/>
                  </a:cubicBezTo>
                  <a:cubicBezTo>
                    <a:pt x="372" y="87"/>
                    <a:pt x="364" y="79"/>
                    <a:pt x="349" y="66"/>
                  </a:cubicBezTo>
                  <a:cubicBezTo>
                    <a:pt x="346" y="63"/>
                    <a:pt x="346" y="63"/>
                    <a:pt x="346" y="63"/>
                  </a:cubicBezTo>
                  <a:cubicBezTo>
                    <a:pt x="343" y="61"/>
                    <a:pt x="340" y="58"/>
                    <a:pt x="337" y="56"/>
                  </a:cubicBezTo>
                  <a:cubicBezTo>
                    <a:pt x="328" y="49"/>
                    <a:pt x="318" y="41"/>
                    <a:pt x="316" y="30"/>
                  </a:cubicBezTo>
                  <a:cubicBezTo>
                    <a:pt x="311" y="30"/>
                    <a:pt x="307" y="31"/>
                    <a:pt x="302" y="31"/>
                  </a:cubicBezTo>
                  <a:cubicBezTo>
                    <a:pt x="292" y="31"/>
                    <a:pt x="282" y="29"/>
                    <a:pt x="274" y="26"/>
                  </a:cubicBezTo>
                  <a:cubicBezTo>
                    <a:pt x="269" y="23"/>
                    <a:pt x="263" y="22"/>
                    <a:pt x="257" y="22"/>
                  </a:cubicBezTo>
                  <a:cubicBezTo>
                    <a:pt x="253" y="22"/>
                    <a:pt x="247" y="23"/>
                    <a:pt x="243" y="27"/>
                  </a:cubicBezTo>
                  <a:cubicBezTo>
                    <a:pt x="237" y="33"/>
                    <a:pt x="237" y="42"/>
                    <a:pt x="238" y="49"/>
                  </a:cubicBezTo>
                  <a:cubicBezTo>
                    <a:pt x="239" y="64"/>
                    <a:pt x="244" y="81"/>
                    <a:pt x="249" y="96"/>
                  </a:cubicBezTo>
                  <a:cubicBezTo>
                    <a:pt x="256" y="119"/>
                    <a:pt x="260" y="133"/>
                    <a:pt x="253" y="142"/>
                  </a:cubicBezTo>
                  <a:cubicBezTo>
                    <a:pt x="250" y="146"/>
                    <a:pt x="246" y="148"/>
                    <a:pt x="241" y="148"/>
                  </a:cubicBezTo>
                  <a:cubicBezTo>
                    <a:pt x="241" y="148"/>
                    <a:pt x="241" y="148"/>
                    <a:pt x="241" y="148"/>
                  </a:cubicBezTo>
                  <a:cubicBezTo>
                    <a:pt x="239" y="148"/>
                    <a:pt x="237" y="147"/>
                    <a:pt x="234" y="147"/>
                  </a:cubicBezTo>
                  <a:cubicBezTo>
                    <a:pt x="218" y="141"/>
                    <a:pt x="208" y="117"/>
                    <a:pt x="203" y="103"/>
                  </a:cubicBezTo>
                  <a:cubicBezTo>
                    <a:pt x="196" y="83"/>
                    <a:pt x="191" y="57"/>
                    <a:pt x="195" y="35"/>
                  </a:cubicBezTo>
                  <a:cubicBezTo>
                    <a:pt x="189" y="37"/>
                    <a:pt x="185" y="38"/>
                    <a:pt x="181" y="39"/>
                  </a:cubicBezTo>
                  <a:cubicBezTo>
                    <a:pt x="175" y="41"/>
                    <a:pt x="171" y="42"/>
                    <a:pt x="167" y="45"/>
                  </a:cubicBezTo>
                  <a:cubicBezTo>
                    <a:pt x="159" y="51"/>
                    <a:pt x="156" y="88"/>
                    <a:pt x="198" y="147"/>
                  </a:cubicBezTo>
                  <a:cubicBezTo>
                    <a:pt x="230" y="193"/>
                    <a:pt x="223" y="206"/>
                    <a:pt x="221" y="210"/>
                  </a:cubicBezTo>
                  <a:cubicBezTo>
                    <a:pt x="218" y="215"/>
                    <a:pt x="213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197" y="218"/>
                    <a:pt x="185" y="209"/>
                    <a:pt x="174" y="195"/>
                  </a:cubicBezTo>
                  <a:cubicBezTo>
                    <a:pt x="163" y="182"/>
                    <a:pt x="120" y="117"/>
                    <a:pt x="112" y="73"/>
                  </a:cubicBezTo>
                  <a:cubicBezTo>
                    <a:pt x="110" y="75"/>
                    <a:pt x="108" y="77"/>
                    <a:pt x="106" y="78"/>
                  </a:cubicBezTo>
                  <a:cubicBezTo>
                    <a:pt x="90" y="91"/>
                    <a:pt x="83" y="96"/>
                    <a:pt x="85" y="115"/>
                  </a:cubicBezTo>
                  <a:cubicBezTo>
                    <a:pt x="88" y="144"/>
                    <a:pt x="140" y="201"/>
                    <a:pt x="169" y="219"/>
                  </a:cubicBezTo>
                  <a:cubicBezTo>
                    <a:pt x="189" y="231"/>
                    <a:pt x="188" y="243"/>
                    <a:pt x="187" y="248"/>
                  </a:cubicBezTo>
                  <a:cubicBezTo>
                    <a:pt x="185" y="256"/>
                    <a:pt x="177" y="262"/>
                    <a:pt x="167" y="262"/>
                  </a:cubicBezTo>
                  <a:cubicBezTo>
                    <a:pt x="163" y="262"/>
                    <a:pt x="159" y="261"/>
                    <a:pt x="155" y="260"/>
                  </a:cubicBezTo>
                  <a:cubicBezTo>
                    <a:pt x="118" y="248"/>
                    <a:pt x="60" y="201"/>
                    <a:pt x="39" y="158"/>
                  </a:cubicBezTo>
                  <a:cubicBezTo>
                    <a:pt x="31" y="178"/>
                    <a:pt x="26" y="200"/>
                    <a:pt x="35" y="212"/>
                  </a:cubicBezTo>
                  <a:cubicBezTo>
                    <a:pt x="51" y="233"/>
                    <a:pt x="102" y="275"/>
                    <a:pt x="137" y="288"/>
                  </a:cubicBezTo>
                  <a:cubicBezTo>
                    <a:pt x="159" y="296"/>
                    <a:pt x="171" y="308"/>
                    <a:pt x="169" y="321"/>
                  </a:cubicBezTo>
                  <a:cubicBezTo>
                    <a:pt x="168" y="328"/>
                    <a:pt x="161" y="336"/>
                    <a:pt x="146" y="336"/>
                  </a:cubicBezTo>
                  <a:cubicBezTo>
                    <a:pt x="140" y="336"/>
                    <a:pt x="134" y="335"/>
                    <a:pt x="126" y="332"/>
                  </a:cubicBezTo>
                  <a:cubicBezTo>
                    <a:pt x="98" y="324"/>
                    <a:pt x="51" y="303"/>
                    <a:pt x="21" y="273"/>
                  </a:cubicBezTo>
                  <a:cubicBezTo>
                    <a:pt x="25" y="349"/>
                    <a:pt x="33" y="382"/>
                    <a:pt x="66" y="409"/>
                  </a:cubicBezTo>
                  <a:cubicBezTo>
                    <a:pt x="92" y="432"/>
                    <a:pt x="120" y="444"/>
                    <a:pt x="144" y="444"/>
                  </a:cubicBezTo>
                  <a:cubicBezTo>
                    <a:pt x="157" y="444"/>
                    <a:pt x="169" y="441"/>
                    <a:pt x="178" y="433"/>
                  </a:cubicBezTo>
                  <a:cubicBezTo>
                    <a:pt x="193" y="422"/>
                    <a:pt x="196" y="402"/>
                    <a:pt x="199" y="385"/>
                  </a:cubicBezTo>
                  <a:cubicBezTo>
                    <a:pt x="202" y="368"/>
                    <a:pt x="206" y="346"/>
                    <a:pt x="228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64"/>
            <p:cNvSpPr>
              <a:spLocks/>
            </p:cNvSpPr>
            <p:nvPr/>
          </p:nvSpPr>
          <p:spPr bwMode="auto">
            <a:xfrm>
              <a:off x="1561" y="3565"/>
              <a:ext cx="88" cy="417"/>
            </a:xfrm>
            <a:custGeom>
              <a:avLst/>
              <a:gdLst>
                <a:gd name="T0" fmla="*/ 88 w 133"/>
                <a:gd name="T1" fmla="*/ 632 h 632"/>
                <a:gd name="T2" fmla="*/ 80 w 133"/>
                <a:gd name="T3" fmla="*/ 627 h 632"/>
                <a:gd name="T4" fmla="*/ 37 w 133"/>
                <a:gd name="T5" fmla="*/ 225 h 632"/>
                <a:gd name="T6" fmla="*/ 113 w 133"/>
                <a:gd name="T7" fmla="*/ 7 h 632"/>
                <a:gd name="T8" fmla="*/ 126 w 133"/>
                <a:gd name="T9" fmla="*/ 3 h 632"/>
                <a:gd name="T10" fmla="*/ 130 w 133"/>
                <a:gd name="T11" fmla="*/ 16 h 632"/>
                <a:gd name="T12" fmla="*/ 56 w 133"/>
                <a:gd name="T13" fmla="*/ 230 h 632"/>
                <a:gd name="T14" fmla="*/ 96 w 133"/>
                <a:gd name="T15" fmla="*/ 616 h 632"/>
                <a:gd name="T16" fmla="*/ 94 w 133"/>
                <a:gd name="T17" fmla="*/ 630 h 632"/>
                <a:gd name="T18" fmla="*/ 88 w 133"/>
                <a:gd name="T19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632">
                  <a:moveTo>
                    <a:pt x="88" y="632"/>
                  </a:moveTo>
                  <a:cubicBezTo>
                    <a:pt x="85" y="632"/>
                    <a:pt x="82" y="630"/>
                    <a:pt x="80" y="627"/>
                  </a:cubicBezTo>
                  <a:cubicBezTo>
                    <a:pt x="15" y="527"/>
                    <a:pt x="0" y="388"/>
                    <a:pt x="37" y="225"/>
                  </a:cubicBezTo>
                  <a:cubicBezTo>
                    <a:pt x="64" y="103"/>
                    <a:pt x="112" y="8"/>
                    <a:pt x="113" y="7"/>
                  </a:cubicBezTo>
                  <a:cubicBezTo>
                    <a:pt x="115" y="2"/>
                    <a:pt x="121" y="0"/>
                    <a:pt x="126" y="3"/>
                  </a:cubicBezTo>
                  <a:cubicBezTo>
                    <a:pt x="131" y="5"/>
                    <a:pt x="133" y="11"/>
                    <a:pt x="130" y="16"/>
                  </a:cubicBezTo>
                  <a:cubicBezTo>
                    <a:pt x="130" y="17"/>
                    <a:pt x="83" y="110"/>
                    <a:pt x="56" y="230"/>
                  </a:cubicBezTo>
                  <a:cubicBezTo>
                    <a:pt x="31" y="340"/>
                    <a:pt x="18" y="496"/>
                    <a:pt x="96" y="616"/>
                  </a:cubicBezTo>
                  <a:cubicBezTo>
                    <a:pt x="99" y="621"/>
                    <a:pt x="98" y="627"/>
                    <a:pt x="94" y="630"/>
                  </a:cubicBezTo>
                  <a:cubicBezTo>
                    <a:pt x="92" y="631"/>
                    <a:pt x="90" y="632"/>
                    <a:pt x="88" y="6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74CFD45-8E3A-4F7A-B965-F6B3692332D4}"/>
              </a:ext>
            </a:extLst>
          </p:cNvPr>
          <p:cNvSpPr/>
          <p:nvPr/>
        </p:nvSpPr>
        <p:spPr>
          <a:xfrm>
            <a:off x="323193" y="323193"/>
            <a:ext cx="2634793" cy="2728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892ED9E8-5711-482D-9613-37B1B48B8778}"/>
              </a:ext>
            </a:extLst>
          </p:cNvPr>
          <p:cNvSpPr txBox="1">
            <a:spLocks/>
          </p:cNvSpPr>
          <p:nvPr/>
        </p:nvSpPr>
        <p:spPr>
          <a:xfrm>
            <a:off x="300612" y="28847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Progress-IT</a:t>
            </a:r>
          </a:p>
        </p:txBody>
      </p:sp>
    </p:spTree>
    <p:extLst>
      <p:ext uri="{BB962C8B-B14F-4D97-AF65-F5344CB8AC3E}">
        <p14:creationId xmlns:p14="http://schemas.microsoft.com/office/powerpoint/2010/main" val="341302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B8DBDD-FA9B-456B-93E1-B2DCAE6AC58E}"/>
              </a:ext>
            </a:extLst>
          </p:cNvPr>
          <p:cNvSpPr/>
          <p:nvPr/>
        </p:nvSpPr>
        <p:spPr>
          <a:xfrm>
            <a:off x="336062" y="328246"/>
            <a:ext cx="2586892" cy="2969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9B387C-F881-466A-A998-741C8C96E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42" y="2940365"/>
            <a:ext cx="7765916" cy="197262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27321ED-BF45-4536-9BF5-6D1657FC4EA2}"/>
              </a:ext>
            </a:extLst>
          </p:cNvPr>
          <p:cNvSpPr txBox="1">
            <a:spLocks/>
          </p:cNvSpPr>
          <p:nvPr/>
        </p:nvSpPr>
        <p:spPr>
          <a:xfrm>
            <a:off x="858715" y="924663"/>
            <a:ext cx="6148614" cy="1533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atin typeface="Lato" panose="020F0502020204030203" pitchFamily="34" charset="0"/>
              </a:rPr>
              <a:t>P</a:t>
            </a:r>
            <a:r>
              <a:rPr lang="fr-FR" sz="4400" b="1" dirty="0">
                <a:latin typeface="Lato" panose="020F0502020204030203" pitchFamily="34" charset="0"/>
              </a:rPr>
              <a:t>résentation de mes missions</a:t>
            </a:r>
            <a:endParaRPr lang="en-US" b="1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493180DC-AA4C-4A6E-AB82-D8419C16DFD4}"/>
              </a:ext>
            </a:extLst>
          </p:cNvPr>
          <p:cNvCxnSpPr>
            <a:cxnSpLocks/>
          </p:cNvCxnSpPr>
          <p:nvPr/>
        </p:nvCxnSpPr>
        <p:spPr>
          <a:xfrm>
            <a:off x="956268" y="2393606"/>
            <a:ext cx="17478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6250" y="1813867"/>
            <a:ext cx="3683000" cy="617694"/>
          </a:xfrm>
        </p:spPr>
        <p:txBody>
          <a:bodyPr>
            <a:normAutofit/>
          </a:bodyPr>
          <a:lstStyle/>
          <a:p>
            <a:r>
              <a:rPr lang="en-US" sz="2800" dirty="0"/>
              <a:t>FamilyBOOK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37000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229600" y="-2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31052" y="4555672"/>
            <a:ext cx="332934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Application simple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5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Adaptée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5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Ludique</a:t>
            </a:r>
            <a:endParaRPr lang="en-US" sz="1500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864870" y="1176721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6</a:t>
            </a:fld>
            <a:endParaRPr lang="en-US" sz="1000" b="0" spc="600">
              <a:latin typeface="+mn-lt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solidFill>
                  <a:schemeClr val="bg1"/>
                </a:solidFill>
                <a:latin typeface="+mj-lt"/>
              </a:rPr>
              <a:t>VAGABOND</a:t>
            </a:r>
            <a:r>
              <a:rPr lang="en-US" sz="1000" spc="600">
                <a:solidFill>
                  <a:schemeClr val="bg1"/>
                </a:solidFill>
              </a:rPr>
              <a:t> Presentation</a:t>
            </a:r>
            <a:endParaRPr lang="en-US" sz="1000" b="0" spc="600">
              <a:solidFill>
                <a:schemeClr val="bg1"/>
              </a:solidFill>
            </a:endParaRP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78DA17D2-C1D1-48D0-98E1-434363F5DE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159"/>
          <a:stretch>
            <a:fillRect/>
          </a:stretch>
        </p:blipFill>
        <p:spPr/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9716B424-A85F-429C-964B-67A782F074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r="2881"/>
          <a:stretch>
            <a:fillRect/>
          </a:stretch>
        </p:blipFill>
        <p:spPr/>
      </p:pic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68D355F6-A9EA-4120-8020-925B4B171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r="5369"/>
          <a:stretch>
            <a:fillRect/>
          </a:stretch>
        </p:blipFill>
        <p:spPr/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E6E9C49-B235-44AC-9AAA-0E22699FD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07" y="6242012"/>
            <a:ext cx="1182001" cy="54314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621F40E-C1E5-49F4-8194-447697009EB3}"/>
              </a:ext>
            </a:extLst>
          </p:cNvPr>
          <p:cNvSpPr txBox="1">
            <a:spLocks/>
          </p:cNvSpPr>
          <p:nvPr/>
        </p:nvSpPr>
        <p:spPr>
          <a:xfrm>
            <a:off x="1991527" y="505532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Mes missions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117104F5-7CF8-48B5-8489-97CB837A47CE}"/>
              </a:ext>
            </a:extLst>
          </p:cNvPr>
          <p:cNvSpPr txBox="1"/>
          <p:nvPr/>
        </p:nvSpPr>
        <p:spPr>
          <a:xfrm>
            <a:off x="264752" y="4589492"/>
            <a:ext cx="332934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Trop complexes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5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Pas assez intuitives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5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accent1"/>
                </a:solidFill>
                <a:latin typeface="Lato" panose="020F0502020204030203" pitchFamily="34" charset="0"/>
              </a:rPr>
              <a:t>Difficiles pour des seniors</a:t>
            </a:r>
            <a:endParaRPr lang="en-US" sz="1500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26C660E-F3BB-46BB-BF2B-986C2A515481}"/>
              </a:ext>
            </a:extLst>
          </p:cNvPr>
          <p:cNvSpPr txBox="1">
            <a:spLocks/>
          </p:cNvSpPr>
          <p:nvPr/>
        </p:nvSpPr>
        <p:spPr>
          <a:xfrm>
            <a:off x="25906" y="61570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mes missions</a:t>
            </a:r>
          </a:p>
        </p:txBody>
      </p:sp>
    </p:spTree>
    <p:extLst>
      <p:ext uri="{BB962C8B-B14F-4D97-AF65-F5344CB8AC3E}">
        <p14:creationId xmlns:p14="http://schemas.microsoft.com/office/powerpoint/2010/main" val="97189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CFF723-DE9A-490E-909E-4C0EF7401B22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E8FF3E6B-39B7-488F-B34F-B496CC406B19}"/>
              </a:ext>
            </a:extLst>
          </p:cNvPr>
          <p:cNvSpPr txBox="1">
            <a:spLocks/>
          </p:cNvSpPr>
          <p:nvPr/>
        </p:nvSpPr>
        <p:spPr>
          <a:xfrm>
            <a:off x="202132" y="171219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mes missions</a:t>
            </a:r>
          </a:p>
        </p:txBody>
      </p:sp>
      <p:cxnSp>
        <p:nvCxnSpPr>
          <p:cNvPr id="120" name="Straight Connector 3">
            <a:extLst>
              <a:ext uri="{FF2B5EF4-FFF2-40B4-BE49-F238E27FC236}">
                <a16:creationId xmlns:a16="http://schemas.microsoft.com/office/drawing/2014/main" id="{FE20E8B6-1897-42C5-9DA7-B10DDA722C0B}"/>
              </a:ext>
            </a:extLst>
          </p:cNvPr>
          <p:cNvCxnSpPr/>
          <p:nvPr/>
        </p:nvCxnSpPr>
        <p:spPr>
          <a:xfrm>
            <a:off x="1589497" y="3234586"/>
            <a:ext cx="9879623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6">
            <a:extLst>
              <a:ext uri="{FF2B5EF4-FFF2-40B4-BE49-F238E27FC236}">
                <a16:creationId xmlns:a16="http://schemas.microsoft.com/office/drawing/2014/main" id="{B0F4D0C5-D7B3-44C7-A9E6-65EA39DAE723}"/>
              </a:ext>
            </a:extLst>
          </p:cNvPr>
          <p:cNvSpPr/>
          <p:nvPr/>
        </p:nvSpPr>
        <p:spPr>
          <a:xfrm>
            <a:off x="530378" y="2713103"/>
            <a:ext cx="1059119" cy="1041723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7">
            <a:extLst>
              <a:ext uri="{FF2B5EF4-FFF2-40B4-BE49-F238E27FC236}">
                <a16:creationId xmlns:a16="http://schemas.microsoft.com/office/drawing/2014/main" id="{1380FDFA-8297-47CE-AE7C-B9037C2BC50C}"/>
              </a:ext>
            </a:extLst>
          </p:cNvPr>
          <p:cNvSpPr/>
          <p:nvPr/>
        </p:nvSpPr>
        <p:spPr>
          <a:xfrm rot="5400000">
            <a:off x="904840" y="3015783"/>
            <a:ext cx="423528" cy="408574"/>
          </a:xfrm>
          <a:prstGeom prst="triangle">
            <a:avLst/>
          </a:prstGeom>
          <a:solidFill>
            <a:srgbClr val="42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9">
            <a:extLst>
              <a:ext uri="{FF2B5EF4-FFF2-40B4-BE49-F238E27FC236}">
                <a16:creationId xmlns:a16="http://schemas.microsoft.com/office/drawing/2014/main" id="{09483824-B372-4391-95A6-DF23A28FEC1D}"/>
              </a:ext>
            </a:extLst>
          </p:cNvPr>
          <p:cNvSpPr/>
          <p:nvPr/>
        </p:nvSpPr>
        <p:spPr>
          <a:xfrm>
            <a:off x="10620584" y="2713103"/>
            <a:ext cx="1059119" cy="1041723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6">
            <a:extLst>
              <a:ext uri="{FF2B5EF4-FFF2-40B4-BE49-F238E27FC236}">
                <a16:creationId xmlns:a16="http://schemas.microsoft.com/office/drawing/2014/main" id="{50890423-B7F4-45D0-9C93-72FA3F024F22}"/>
              </a:ext>
            </a:extLst>
          </p:cNvPr>
          <p:cNvSpPr/>
          <p:nvPr/>
        </p:nvSpPr>
        <p:spPr>
          <a:xfrm>
            <a:off x="2211682" y="1032714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7B40E372-73B5-497B-821A-065CCD42FB93}"/>
              </a:ext>
            </a:extLst>
          </p:cNvPr>
          <p:cNvSpPr txBox="1"/>
          <p:nvPr/>
        </p:nvSpPr>
        <p:spPr>
          <a:xfrm>
            <a:off x="2179286" y="1394175"/>
            <a:ext cx="1418032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Mobile</a:t>
            </a:r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A4CB339C-41B4-43CD-B667-DDD200A4FE84}"/>
              </a:ext>
            </a:extLst>
          </p:cNvPr>
          <p:cNvSpPr/>
          <p:nvPr/>
        </p:nvSpPr>
        <p:spPr>
          <a:xfrm>
            <a:off x="10812497" y="3204739"/>
            <a:ext cx="70338" cy="72935"/>
          </a:xfrm>
          <a:prstGeom prst="ellipse">
            <a:avLst/>
          </a:prstGeom>
          <a:solidFill>
            <a:srgbClr val="42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F6EE740F-D61F-4575-8DE5-6DDEDD491B29}"/>
              </a:ext>
            </a:extLst>
          </p:cNvPr>
          <p:cNvSpPr/>
          <p:nvPr/>
        </p:nvSpPr>
        <p:spPr>
          <a:xfrm>
            <a:off x="11114974" y="3206104"/>
            <a:ext cx="70338" cy="72935"/>
          </a:xfrm>
          <a:prstGeom prst="ellipse">
            <a:avLst/>
          </a:prstGeom>
          <a:solidFill>
            <a:srgbClr val="42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75727D0C-0F21-4B63-974E-6242C5B409F5}"/>
              </a:ext>
            </a:extLst>
          </p:cNvPr>
          <p:cNvSpPr/>
          <p:nvPr/>
        </p:nvSpPr>
        <p:spPr>
          <a:xfrm>
            <a:off x="11433951" y="3201283"/>
            <a:ext cx="70338" cy="72935"/>
          </a:xfrm>
          <a:prstGeom prst="ellipse">
            <a:avLst/>
          </a:prstGeom>
          <a:solidFill>
            <a:srgbClr val="42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8" name="Connecteur droit avec flèche 177">
            <a:extLst>
              <a:ext uri="{FF2B5EF4-FFF2-40B4-BE49-F238E27FC236}">
                <a16:creationId xmlns:a16="http://schemas.microsoft.com/office/drawing/2014/main" id="{406D3694-BB51-436E-8742-C53E1A60DBD3}"/>
              </a:ext>
            </a:extLst>
          </p:cNvPr>
          <p:cNvCxnSpPr>
            <a:cxnSpLocks/>
          </p:cNvCxnSpPr>
          <p:nvPr/>
        </p:nvCxnSpPr>
        <p:spPr>
          <a:xfrm flipH="1">
            <a:off x="2878430" y="2339690"/>
            <a:ext cx="1" cy="896732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avec flèche 178">
            <a:extLst>
              <a:ext uri="{FF2B5EF4-FFF2-40B4-BE49-F238E27FC236}">
                <a16:creationId xmlns:a16="http://schemas.microsoft.com/office/drawing/2014/main" id="{BD7308B3-2E42-4885-9698-BD450155A203}"/>
              </a:ext>
            </a:extLst>
          </p:cNvPr>
          <p:cNvCxnSpPr>
            <a:cxnSpLocks/>
            <a:stCxn id="181" idx="0"/>
          </p:cNvCxnSpPr>
          <p:nvPr/>
        </p:nvCxnSpPr>
        <p:spPr>
          <a:xfrm flipV="1">
            <a:off x="4211925" y="3229547"/>
            <a:ext cx="0" cy="790558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6">
            <a:extLst>
              <a:ext uri="{FF2B5EF4-FFF2-40B4-BE49-F238E27FC236}">
                <a16:creationId xmlns:a16="http://schemas.microsoft.com/office/drawing/2014/main" id="{2C418397-E563-4A97-BCF5-0A738D4B57D2}"/>
              </a:ext>
            </a:extLst>
          </p:cNvPr>
          <p:cNvSpPr/>
          <p:nvPr/>
        </p:nvSpPr>
        <p:spPr>
          <a:xfrm>
            <a:off x="3545177" y="4020105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E67B10E9-2195-4EBC-96CA-D79D039C5363}"/>
              </a:ext>
            </a:extLst>
          </p:cNvPr>
          <p:cNvSpPr txBox="1"/>
          <p:nvPr/>
        </p:nvSpPr>
        <p:spPr>
          <a:xfrm>
            <a:off x="3429821" y="4383217"/>
            <a:ext cx="1604648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Web</a:t>
            </a:r>
          </a:p>
        </p:txBody>
      </p:sp>
      <p:sp>
        <p:nvSpPr>
          <p:cNvPr id="183" name="Oval 6">
            <a:extLst>
              <a:ext uri="{FF2B5EF4-FFF2-40B4-BE49-F238E27FC236}">
                <a16:creationId xmlns:a16="http://schemas.microsoft.com/office/drawing/2014/main" id="{5312343F-2896-4150-A037-55871A1F10BF}"/>
              </a:ext>
            </a:extLst>
          </p:cNvPr>
          <p:cNvSpPr/>
          <p:nvPr/>
        </p:nvSpPr>
        <p:spPr>
          <a:xfrm>
            <a:off x="4817568" y="1024257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AD842A29-819A-4AE0-B47F-AB7E9382809A}"/>
              </a:ext>
            </a:extLst>
          </p:cNvPr>
          <p:cNvSpPr txBox="1"/>
          <p:nvPr/>
        </p:nvSpPr>
        <p:spPr>
          <a:xfrm>
            <a:off x="4681991" y="1370040"/>
            <a:ext cx="1604648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Landing</a:t>
            </a:r>
          </a:p>
        </p:txBody>
      </p: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6FA2E29F-3A02-422C-949B-93231EE3D52D}"/>
              </a:ext>
            </a:extLst>
          </p:cNvPr>
          <p:cNvCxnSpPr>
            <a:cxnSpLocks/>
          </p:cNvCxnSpPr>
          <p:nvPr/>
        </p:nvCxnSpPr>
        <p:spPr>
          <a:xfrm flipH="1">
            <a:off x="5484314" y="2323975"/>
            <a:ext cx="1" cy="896732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6">
            <a:extLst>
              <a:ext uri="{FF2B5EF4-FFF2-40B4-BE49-F238E27FC236}">
                <a16:creationId xmlns:a16="http://schemas.microsoft.com/office/drawing/2014/main" id="{378F6221-7435-42A6-B5CF-4A14C8EB16F2}"/>
              </a:ext>
            </a:extLst>
          </p:cNvPr>
          <p:cNvSpPr/>
          <p:nvPr/>
        </p:nvSpPr>
        <p:spPr>
          <a:xfrm>
            <a:off x="7350885" y="1024257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65B90FAD-69C6-4F86-AC24-06AF48E6E0C0}"/>
              </a:ext>
            </a:extLst>
          </p:cNvPr>
          <p:cNvSpPr txBox="1"/>
          <p:nvPr/>
        </p:nvSpPr>
        <p:spPr>
          <a:xfrm>
            <a:off x="7215307" y="1393530"/>
            <a:ext cx="1604648" cy="633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Pro</a:t>
            </a:r>
          </a:p>
        </p:txBody>
      </p:sp>
      <p:cxnSp>
        <p:nvCxnSpPr>
          <p:cNvPr id="188" name="Connecteur droit avec flèche 187">
            <a:extLst>
              <a:ext uri="{FF2B5EF4-FFF2-40B4-BE49-F238E27FC236}">
                <a16:creationId xmlns:a16="http://schemas.microsoft.com/office/drawing/2014/main" id="{EDC1F844-3BC4-48FF-A766-1BD1DB9857D8}"/>
              </a:ext>
            </a:extLst>
          </p:cNvPr>
          <p:cNvCxnSpPr>
            <a:cxnSpLocks/>
          </p:cNvCxnSpPr>
          <p:nvPr/>
        </p:nvCxnSpPr>
        <p:spPr>
          <a:xfrm flipH="1">
            <a:off x="8017631" y="2323975"/>
            <a:ext cx="1" cy="896732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ED85D05A-905C-4ED9-A7A3-AF2905F34F70}"/>
              </a:ext>
            </a:extLst>
          </p:cNvPr>
          <p:cNvCxnSpPr>
            <a:cxnSpLocks/>
            <a:stCxn id="190" idx="0"/>
          </p:cNvCxnSpPr>
          <p:nvPr/>
        </p:nvCxnSpPr>
        <p:spPr>
          <a:xfrm flipV="1">
            <a:off x="6745242" y="3222854"/>
            <a:ext cx="0" cy="828834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6">
            <a:extLst>
              <a:ext uri="{FF2B5EF4-FFF2-40B4-BE49-F238E27FC236}">
                <a16:creationId xmlns:a16="http://schemas.microsoft.com/office/drawing/2014/main" id="{7A4B418F-529A-4262-BFE0-8E2C14B0A162}"/>
              </a:ext>
            </a:extLst>
          </p:cNvPr>
          <p:cNvSpPr/>
          <p:nvPr/>
        </p:nvSpPr>
        <p:spPr>
          <a:xfrm>
            <a:off x="6078494" y="4051688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2C9B7B2A-BCA2-431D-AE2C-EBFD01D780CF}"/>
              </a:ext>
            </a:extLst>
          </p:cNvPr>
          <p:cNvSpPr txBox="1"/>
          <p:nvPr/>
        </p:nvSpPr>
        <p:spPr>
          <a:xfrm>
            <a:off x="5963138" y="4414800"/>
            <a:ext cx="1604648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550" dirty="0">
                <a:solidFill>
                  <a:schemeClr val="bg1"/>
                </a:solidFill>
                <a:latin typeface="Lato Black" panose="020F0A02020204030203" pitchFamily="34" charset="0"/>
              </a:rPr>
              <a:t>Dashboard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82D22A13-FE7D-4449-8B18-A0A63E37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2" y="5645252"/>
            <a:ext cx="3817348" cy="969647"/>
          </a:xfrm>
          <a:prstGeom prst="rect">
            <a:avLst/>
          </a:prstGeom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69B6F4A4-3F7B-4DC2-BD9C-681345B0F7A2}"/>
              </a:ext>
            </a:extLst>
          </p:cNvPr>
          <p:cNvSpPr/>
          <p:nvPr/>
        </p:nvSpPr>
        <p:spPr>
          <a:xfrm>
            <a:off x="8632032" y="4070113"/>
            <a:ext cx="1333495" cy="1299718"/>
          </a:xfrm>
          <a:prstGeom prst="ellipse">
            <a:avLst/>
          </a:prstGeom>
          <a:solidFill>
            <a:srgbClr val="B7E1D6"/>
          </a:solidFill>
          <a:ln w="19050">
            <a:solidFill>
              <a:srgbClr val="42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D7CE40B-789C-4487-82A4-580508F86073}"/>
              </a:ext>
            </a:extLst>
          </p:cNvPr>
          <p:cNvSpPr txBox="1"/>
          <p:nvPr/>
        </p:nvSpPr>
        <p:spPr>
          <a:xfrm>
            <a:off x="8496455" y="4415896"/>
            <a:ext cx="1604648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fr-FR" sz="1400" dirty="0">
                <a:solidFill>
                  <a:schemeClr val="bg1"/>
                </a:solidFill>
                <a:latin typeface="Lato Black" panose="020F0A02020204030203" pitchFamily="34" charset="0"/>
              </a:rPr>
              <a:t>FamilyBOOK</a:t>
            </a:r>
          </a:p>
          <a:p>
            <a:pPr algn="ctr">
              <a:spcAft>
                <a:spcPts val="500"/>
              </a:spcAft>
            </a:pPr>
            <a:r>
              <a:rPr lang="fr-FR" sz="1400" dirty="0">
                <a:solidFill>
                  <a:schemeClr val="bg1"/>
                </a:solidFill>
                <a:latin typeface="Lato Black" panose="020F0A02020204030203" pitchFamily="34" charset="0"/>
              </a:rPr>
              <a:t>BackOffice-pro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3CEF0F0-BAC2-48DD-8804-82C359126DE2}"/>
              </a:ext>
            </a:extLst>
          </p:cNvPr>
          <p:cNvCxnSpPr>
            <a:cxnSpLocks/>
          </p:cNvCxnSpPr>
          <p:nvPr/>
        </p:nvCxnSpPr>
        <p:spPr>
          <a:xfrm flipV="1">
            <a:off x="9312596" y="3229547"/>
            <a:ext cx="0" cy="828834"/>
          </a:xfrm>
          <a:prstGeom prst="straightConnector1">
            <a:avLst/>
          </a:prstGeom>
          <a:ln>
            <a:solidFill>
              <a:srgbClr val="42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F29756AD-4929-404A-986C-1896A32D9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375" y="3964871"/>
            <a:ext cx="315502" cy="31550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613DFAE-38E3-40C1-A887-5024FC2D0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83" y="3954169"/>
            <a:ext cx="315502" cy="31550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19B4AE9-FC50-43E7-AF59-6CB57972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03" y="889848"/>
            <a:ext cx="315502" cy="31550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C7380E8-DC25-4581-821B-0B00C887E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820" y="3959520"/>
            <a:ext cx="315502" cy="3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32" y="946058"/>
            <a:ext cx="5092992" cy="1418770"/>
          </a:xfrm>
        </p:spPr>
        <p:txBody>
          <a:bodyPr>
            <a:normAutofit fontScale="90000"/>
          </a:bodyPr>
          <a:lstStyle/>
          <a:p>
            <a:r>
              <a:rPr lang="en-US" dirty="0"/>
              <a:t>L’application FamilyBOOK web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850720" y="2348732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20.png">
            <a:extLst>
              <a:ext uri="{FF2B5EF4-FFF2-40B4-BE49-F238E27FC236}">
                <a16:creationId xmlns:a16="http://schemas.microsoft.com/office/drawing/2014/main" id="{C5847ABF-9976-4567-9B09-5EC253FE290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6694" y="5990593"/>
            <a:ext cx="773094" cy="757378"/>
          </a:xfrm>
          <a:prstGeom prst="rect">
            <a:avLst/>
          </a:prstGeom>
          <a:ln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E0635B-30BE-4FA1-A42A-627A815B237B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304892-96C4-4800-BDDE-53F913FC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06" y="3197411"/>
            <a:ext cx="3817348" cy="969647"/>
          </a:xfrm>
          <a:prstGeom prst="rect">
            <a:avLst/>
          </a:prstGeom>
        </p:spPr>
      </p:pic>
      <p:pic>
        <p:nvPicPr>
          <p:cNvPr id="10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E9D34E6E-915F-4E39-9492-C1305CEB7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>
            <a:off x="3661282" y="6182911"/>
            <a:ext cx="1553453" cy="4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2.png">
            <a:extLst>
              <a:ext uri="{FF2B5EF4-FFF2-40B4-BE49-F238E27FC236}">
                <a16:creationId xmlns:a16="http://schemas.microsoft.com/office/drawing/2014/main" id="{75B72BE5-A831-476B-951D-DD9D516C1BC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87800" y="6143537"/>
            <a:ext cx="1464954" cy="441462"/>
          </a:xfrm>
          <a:prstGeom prst="rect">
            <a:avLst/>
          </a:prstGeom>
          <a:ln/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72B3CC-A3BD-4F3C-9036-9EE81B8AAA4A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mes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missions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67B171-EF15-4E25-ABC1-BE9C64311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42" y="2650268"/>
            <a:ext cx="4978698" cy="3033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4266B0-6BBC-4BF8-8F58-F8DF9C5A7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232" y="3529237"/>
            <a:ext cx="5037082" cy="3061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7AF48C52-0D88-485B-B9C7-F4B0749C40C2}"/>
              </a:ext>
            </a:extLst>
          </p:cNvPr>
          <p:cNvSpPr txBox="1"/>
          <p:nvPr/>
        </p:nvSpPr>
        <p:spPr>
          <a:xfrm>
            <a:off x="7627284" y="1293728"/>
            <a:ext cx="4109974" cy="2274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100"/>
              </a:spcAft>
            </a:pPr>
            <a:r>
              <a:rPr lang="en-US" b="1" dirty="0"/>
              <a:t>Objectif/Interêts</a:t>
            </a: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r>
              <a:rPr lang="en-US" sz="1500" dirty="0"/>
              <a:t>Pour les seniors et </a:t>
            </a:r>
            <a:r>
              <a:rPr lang="en-US" sz="1500" dirty="0" err="1"/>
              <a:t>leurs</a:t>
            </a:r>
            <a:r>
              <a:rPr lang="en-US" sz="1500" dirty="0"/>
              <a:t> </a:t>
            </a:r>
            <a:r>
              <a:rPr lang="en-US" sz="1500" dirty="0" err="1"/>
              <a:t>familles</a:t>
            </a:r>
            <a:endParaRPr lang="fr-FR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r>
              <a:rPr lang="fr-FR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Pour communiquer avec son senior</a:t>
            </a:r>
          </a:p>
          <a:p>
            <a:pPr>
              <a:spcAft>
                <a:spcPts val="1100"/>
              </a:spcAft>
            </a:pPr>
            <a:endParaRPr lang="fr-FR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spcAft>
                <a:spcPts val="1100"/>
              </a:spcAft>
              <a:buFont typeface="Lato" panose="020F0502020204030203" pitchFamily="34" charset="0"/>
              <a:buChar char="°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037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485636" y="258461"/>
            <a:ext cx="3313176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>
                <a:latin typeface="Lato" panose="020F0502020204030203" pitchFamily="34" charset="0"/>
              </a:rPr>
              <a:t>» </a:t>
            </a:r>
            <a:r>
              <a:rPr lang="en-US" b="1" dirty="0">
                <a:latin typeface="Lato" panose="020F0502020204030203" pitchFamily="34" charset="0"/>
              </a:rPr>
              <a:t>Objectif/Interêts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Faciliter l’interprétation des résultats/présentation intuitive des données.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Gagner en réactivité 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Service hotline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18225" y="954213"/>
            <a:ext cx="4246663" cy="1922515"/>
          </a:xfrm>
        </p:spPr>
        <p:txBody>
          <a:bodyPr>
            <a:normAutofit/>
          </a:bodyPr>
          <a:lstStyle/>
          <a:p>
            <a:r>
              <a:rPr lang="en-US" dirty="0"/>
              <a:t>Tableau de bord de FamilyBOOK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91662" y="2214403"/>
            <a:ext cx="296091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831EF884-88AD-4FA9-9196-50D5E33501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" r="-431"/>
          <a:stretch/>
        </p:blipFill>
        <p:spPr>
          <a:xfrm>
            <a:off x="7485636" y="2380151"/>
            <a:ext cx="3970871" cy="44778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96F28-7D48-4B54-B9D0-14EB6FD5455B}"/>
              </a:ext>
            </a:extLst>
          </p:cNvPr>
          <p:cNvSpPr/>
          <p:nvPr/>
        </p:nvSpPr>
        <p:spPr>
          <a:xfrm>
            <a:off x="291662" y="307428"/>
            <a:ext cx="2707218" cy="267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224E83-B8A6-4841-94D3-C5ED59483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8" y="243951"/>
            <a:ext cx="2966001" cy="568199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54705D4-5FD5-45D4-B89B-8419228AE91A}"/>
              </a:ext>
            </a:extLst>
          </p:cNvPr>
          <p:cNvSpPr txBox="1">
            <a:spLocks/>
          </p:cNvSpPr>
          <p:nvPr/>
        </p:nvSpPr>
        <p:spPr>
          <a:xfrm>
            <a:off x="207209" y="258461"/>
            <a:ext cx="3932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Presentation de </a:t>
            </a:r>
            <a:r>
              <a:rPr lang="en-US" sz="1000" b="0" spc="600" dirty="0" err="1">
                <a:solidFill>
                  <a:schemeClr val="tx1"/>
                </a:solidFill>
                <a:latin typeface="Bahnschrift Light Condensed" panose="020B0502040204020203" pitchFamily="34" charset="0"/>
              </a:rPr>
              <a:t>mes</a:t>
            </a:r>
            <a:r>
              <a:rPr lang="en-US" sz="1000" b="0" spc="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missions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0B130E-741D-4F8C-9054-4A3092BF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33" y="2615404"/>
            <a:ext cx="5600369" cy="2793899"/>
          </a:xfrm>
          <a:prstGeom prst="rect">
            <a:avLst/>
          </a:prstGeom>
        </p:spPr>
      </p:pic>
      <p:pic>
        <p:nvPicPr>
          <p:cNvPr id="19" name="image20.png">
            <a:extLst>
              <a:ext uri="{FF2B5EF4-FFF2-40B4-BE49-F238E27FC236}">
                <a16:creationId xmlns:a16="http://schemas.microsoft.com/office/drawing/2014/main" id="{843616BC-EE1C-47FB-856C-49A1DC356AA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19186" y="5913669"/>
            <a:ext cx="773094" cy="757378"/>
          </a:xfrm>
          <a:prstGeom prst="rect">
            <a:avLst/>
          </a:prstGeom>
          <a:ln/>
        </p:spPr>
      </p:pic>
      <p:pic>
        <p:nvPicPr>
          <p:cNvPr id="20" name="Picture 2" descr="La gestion de projet avec GitLab - TroisPointZéro - Agence digitale  ultra-réactive - Paris, Vichy, Vesoul">
            <a:extLst>
              <a:ext uri="{FF2B5EF4-FFF2-40B4-BE49-F238E27FC236}">
                <a16:creationId xmlns:a16="http://schemas.microsoft.com/office/drawing/2014/main" id="{98D4F2C9-B0B5-49EF-AD46-404956CF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1153" r="8063" b="17669"/>
          <a:stretch/>
        </p:blipFill>
        <p:spPr bwMode="auto">
          <a:xfrm>
            <a:off x="5151841" y="6140747"/>
            <a:ext cx="1553453" cy="4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2.png">
            <a:extLst>
              <a:ext uri="{FF2B5EF4-FFF2-40B4-BE49-F238E27FC236}">
                <a16:creationId xmlns:a16="http://schemas.microsoft.com/office/drawing/2014/main" id="{2F9FF1E3-E407-45E5-8591-A462C366597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073371" y="6071627"/>
            <a:ext cx="1464954" cy="441462"/>
          </a:xfrm>
          <a:prstGeom prst="rect">
            <a:avLst/>
          </a:prstGeom>
          <a:ln/>
        </p:spPr>
      </p:pic>
      <p:pic>
        <p:nvPicPr>
          <p:cNvPr id="1026" name="Picture 2" descr="GitHub - vuetifyjs/vuetify: 🐉 Material Component Framework for Vue">
            <a:extLst>
              <a:ext uri="{FF2B5EF4-FFF2-40B4-BE49-F238E27FC236}">
                <a16:creationId xmlns:a16="http://schemas.microsoft.com/office/drawing/2014/main" id="{E9D35848-308C-43AA-9984-90E886933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96" y="5913669"/>
            <a:ext cx="654059" cy="747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19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9272</TotalTime>
  <Words>459</Words>
  <Application>Microsoft Office PowerPoint</Application>
  <PresentationFormat>Grand écran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7" baseType="lpstr">
      <vt:lpstr>Arial</vt:lpstr>
      <vt:lpstr>Bahnschrift Light Condensed</vt:lpstr>
      <vt:lpstr>Barlow Condensed ExtraLight</vt:lpstr>
      <vt:lpstr>Barlow Condensed Light</vt:lpstr>
      <vt:lpstr>Barlow Condensed Medium</vt:lpstr>
      <vt:lpstr>Calibri</vt:lpstr>
      <vt:lpstr>Lato</vt:lpstr>
      <vt:lpstr>Lato Black</vt:lpstr>
      <vt:lpstr>Montserrat</vt:lpstr>
      <vt:lpstr>Wingdings</vt:lpstr>
      <vt:lpstr>Office Theme</vt:lpstr>
      <vt:lpstr>Soutenance  Semestrielle     Maitre d’apprentissage : Monsieur FALCON Lionel  Tuteur universitaire : Monsieur DELOT Thierry </vt:lpstr>
      <vt:lpstr>Sommaire</vt:lpstr>
      <vt:lpstr>Progress-IT</vt:lpstr>
      <vt:lpstr>Présentation PowerPoint</vt:lpstr>
      <vt:lpstr>Présentation PowerPoint</vt:lpstr>
      <vt:lpstr>FamilyBOOK</vt:lpstr>
      <vt:lpstr>Présentation PowerPoint</vt:lpstr>
      <vt:lpstr>L’application FamilyBOOK web</vt:lpstr>
      <vt:lpstr>Tableau de bord de FamilyBOOK</vt:lpstr>
      <vt:lpstr>Le back-office pro de FamilyBOOK</vt:lpstr>
      <vt:lpstr>Présentation PowerPoint</vt:lpstr>
      <vt:lpstr>Présentation PowerPoint</vt:lpstr>
      <vt:lpstr>Première période de mon alternance</vt:lpstr>
      <vt:lpstr>Repas de Noel lors de la crise sanitaire</vt:lpstr>
      <vt:lpstr>Ressenti  Sur mon cursus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Alexandra Dereze</cp:lastModifiedBy>
  <cp:revision>1086</cp:revision>
  <dcterms:created xsi:type="dcterms:W3CDTF">2017-02-21T04:29:22Z</dcterms:created>
  <dcterms:modified xsi:type="dcterms:W3CDTF">2021-06-25T07:48:13Z</dcterms:modified>
</cp:coreProperties>
</file>